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73" r:id="rId2"/>
    <p:sldId id="311" r:id="rId3"/>
    <p:sldId id="314" r:id="rId4"/>
    <p:sldId id="282" r:id="rId5"/>
    <p:sldId id="308" r:id="rId6"/>
    <p:sldId id="274" r:id="rId7"/>
    <p:sldId id="276" r:id="rId8"/>
    <p:sldId id="275" r:id="rId9"/>
    <p:sldId id="306" r:id="rId10"/>
    <p:sldId id="277" r:id="rId11"/>
    <p:sldId id="278" r:id="rId12"/>
    <p:sldId id="279" r:id="rId13"/>
    <p:sldId id="280" r:id="rId14"/>
    <p:sldId id="281" r:id="rId15"/>
    <p:sldId id="309" r:id="rId16"/>
    <p:sldId id="293" r:id="rId17"/>
    <p:sldId id="283" r:id="rId18"/>
    <p:sldId id="285" r:id="rId19"/>
    <p:sldId id="286" r:id="rId20"/>
    <p:sldId id="287" r:id="rId21"/>
    <p:sldId id="288" r:id="rId22"/>
    <p:sldId id="289" r:id="rId23"/>
    <p:sldId id="292" r:id="rId24"/>
    <p:sldId id="295" r:id="rId25"/>
    <p:sldId id="294" r:id="rId26"/>
    <p:sldId id="296" r:id="rId27"/>
    <p:sldId id="297" r:id="rId28"/>
    <p:sldId id="298" r:id="rId29"/>
    <p:sldId id="310" r:id="rId30"/>
    <p:sldId id="299" r:id="rId31"/>
    <p:sldId id="300" r:id="rId32"/>
    <p:sldId id="301" r:id="rId33"/>
    <p:sldId id="302" r:id="rId34"/>
    <p:sldId id="303" r:id="rId35"/>
    <p:sldId id="304" r:id="rId36"/>
    <p:sldId id="313" r:id="rId37"/>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AA9C"/>
    <a:srgbClr val="005B7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78893" autoAdjust="0"/>
  </p:normalViewPr>
  <p:slideViewPr>
    <p:cSldViewPr snapToGrid="0" showGuides="1">
      <p:cViewPr varScale="1">
        <p:scale>
          <a:sx n="90" d="100"/>
          <a:sy n="90" d="100"/>
        </p:scale>
        <p:origin x="1392" y="8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AE7F40-4800-4EE0-BD5C-BBB3576030C4}" type="datetimeFigureOut">
              <a:rPr lang="zh-TW" altLang="en-US" smtClean="0"/>
              <a:t>2023/4/11</a:t>
            </a:fld>
            <a:endParaRPr lang="zh-TW"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ED1A70-94FB-4B8C-B566-753D0875AD3F}" type="slidenum">
              <a:rPr lang="zh-TW" altLang="en-US" smtClean="0"/>
              <a:t>‹#›</a:t>
            </a:fld>
            <a:endParaRPr lang="zh-TW" altLang="en-US"/>
          </a:p>
        </p:txBody>
      </p:sp>
    </p:spTree>
    <p:extLst>
      <p:ext uri="{BB962C8B-B14F-4D97-AF65-F5344CB8AC3E}">
        <p14:creationId xmlns:p14="http://schemas.microsoft.com/office/powerpoint/2010/main" val="3752750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Wingdings" panose="05000000000000000000" pitchFamily="2" charset="2"/>
              <a:buChar char="n"/>
            </a:pPr>
            <a:r>
              <a:rPr lang="en-US" altLang="zh-CN" dirty="0"/>
              <a:t>Diagnostic system: A standardized method used to classify and describe various health problems, so that doctors and other healthcare professionals can share information and communicate. For example, DSM-5 and ICD-11 are two common diagnostic systems.</a:t>
            </a:r>
          </a:p>
          <a:p>
            <a:pPr marL="285750" indent="-285750">
              <a:buFont typeface="Wingdings" panose="05000000000000000000" pitchFamily="2" charset="2"/>
              <a:buChar char="n"/>
            </a:pPr>
            <a:endParaRPr lang="en-US" altLang="zh-CN" dirty="0"/>
          </a:p>
          <a:p>
            <a:pPr marL="285750" indent="-285750">
              <a:buFont typeface="Wingdings" panose="05000000000000000000" pitchFamily="2" charset="2"/>
              <a:buChar char="n"/>
            </a:pPr>
            <a:r>
              <a:rPr lang="en-US" altLang="zh-CN" dirty="0"/>
              <a:t>Diagnostic category: A classification in a diagnostic system used to describe common features and symptoms of a particular health problem. For example, depression, generalized anxiety disorder, and schizophrenia in DSM-5 are different diagnostic categories.</a:t>
            </a:r>
          </a:p>
          <a:p>
            <a:pPr marL="285750" indent="-285750">
              <a:buFont typeface="Wingdings" panose="05000000000000000000" pitchFamily="2" charset="2"/>
              <a:buChar char="n"/>
            </a:pPr>
            <a:endParaRPr lang="en-US" altLang="zh-CN" dirty="0"/>
          </a:p>
          <a:p>
            <a:pPr marL="285750" indent="-285750">
              <a:buFont typeface="Wingdings" panose="05000000000000000000" pitchFamily="2" charset="2"/>
              <a:buChar char="n"/>
            </a:pPr>
            <a:r>
              <a:rPr lang="en-US" altLang="zh-CN" dirty="0"/>
              <a:t>Diagnostic criteria: A set of criteria that must be met by a group of symptoms to determine a specific diagnosis.</a:t>
            </a:r>
          </a:p>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3</a:t>
            </a:fld>
            <a:endParaRPr lang="zh-TW" altLang="en-US"/>
          </a:p>
        </p:txBody>
      </p:sp>
    </p:spTree>
    <p:extLst>
      <p:ext uri="{BB962C8B-B14F-4D97-AF65-F5344CB8AC3E}">
        <p14:creationId xmlns:p14="http://schemas.microsoft.com/office/powerpoint/2010/main" val="13036416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16</a:t>
            </a:fld>
            <a:endParaRPr lang="zh-TW" altLang="en-US"/>
          </a:p>
        </p:txBody>
      </p:sp>
    </p:spTree>
    <p:extLst>
      <p:ext uri="{BB962C8B-B14F-4D97-AF65-F5344CB8AC3E}">
        <p14:creationId xmlns:p14="http://schemas.microsoft.com/office/powerpoint/2010/main" val="727905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17</a:t>
            </a:fld>
            <a:endParaRPr lang="zh-TW" altLang="en-US"/>
          </a:p>
        </p:txBody>
      </p:sp>
    </p:spTree>
    <p:extLst>
      <p:ext uri="{BB962C8B-B14F-4D97-AF65-F5344CB8AC3E}">
        <p14:creationId xmlns:p14="http://schemas.microsoft.com/office/powerpoint/2010/main" val="8670637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每一同心圆代表一个诊断标准，不同的同心圆用不同深浅的颜色标注</a:t>
            </a:r>
            <a:endParaRPr lang="en-US" altLang="zh-CN"/>
          </a:p>
          <a:p>
            <a:endParaRPr lang="en-US" altLang="zh-CN"/>
          </a:p>
          <a:p>
            <a:r>
              <a:rPr lang="zh-CN" altLang="en-US"/>
              <a:t>整个图代表一类疾病的诊断标准</a:t>
            </a:r>
            <a:endParaRPr lang="en-US" altLang="zh-CN"/>
          </a:p>
          <a:p>
            <a:endParaRPr lang="en-US" altLang="zh-TW"/>
          </a:p>
          <a:p>
            <a:r>
              <a:rPr lang="zh-CN" altLang="en-US"/>
              <a:t>每一条线代表一个症状</a:t>
            </a:r>
            <a:endParaRPr lang="en-US" altLang="zh-CN"/>
          </a:p>
          <a:p>
            <a:endParaRPr lang="en-US" altLang="zh-TW"/>
          </a:p>
          <a:p>
            <a:r>
              <a:rPr lang="zh-CN" altLang="en-US"/>
              <a:t>如果一个症状在多个诊断标准上出现，那么当一条线穿越多个同心圆时，交点处就会被标为实心</a:t>
            </a:r>
            <a:endParaRPr lang="en-US" altLang="zh-CN"/>
          </a:p>
          <a:p>
            <a:r>
              <a:rPr lang="zh-CN" altLang="en-US"/>
              <a:t>如果一个症状只在一个诊断标准上出现，那么当这条线穿越多个同心圆时，只有一个交点会出现一个圆圈，并且是空心圆。</a:t>
            </a:r>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18</a:t>
            </a:fld>
            <a:endParaRPr lang="zh-TW" altLang="en-US"/>
          </a:p>
        </p:txBody>
      </p:sp>
    </p:spTree>
    <p:extLst>
      <p:ext uri="{BB962C8B-B14F-4D97-AF65-F5344CB8AC3E}">
        <p14:creationId xmlns:p14="http://schemas.microsoft.com/office/powerpoint/2010/main" val="19638075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每一同心圆代表一个诊断标准，不同的同心圆用不同深浅的颜色标注</a:t>
            </a:r>
            <a:endParaRPr lang="en-US" altLang="zh-CN"/>
          </a:p>
          <a:p>
            <a:endParaRPr lang="en-US" altLang="zh-CN"/>
          </a:p>
          <a:p>
            <a:r>
              <a:rPr lang="zh-CN" altLang="en-US"/>
              <a:t>整个图代表一类疾病的诊断标准</a:t>
            </a:r>
            <a:endParaRPr lang="en-US" altLang="zh-CN"/>
          </a:p>
          <a:p>
            <a:endParaRPr lang="en-US" altLang="zh-TW"/>
          </a:p>
          <a:p>
            <a:r>
              <a:rPr lang="zh-CN" altLang="en-US"/>
              <a:t>每一条线代表一个症状</a:t>
            </a:r>
            <a:endParaRPr lang="en-US" altLang="zh-CN"/>
          </a:p>
          <a:p>
            <a:endParaRPr lang="en-US" altLang="zh-TW"/>
          </a:p>
          <a:p>
            <a:r>
              <a:rPr lang="zh-CN" altLang="en-US"/>
              <a:t>如果一个症状在多个诊断标准上出现，那么当一条线穿越多个同心圆时，交点处就会被标为实心</a:t>
            </a:r>
            <a:endParaRPr lang="en-US" altLang="zh-CN"/>
          </a:p>
          <a:p>
            <a:r>
              <a:rPr lang="zh-CN" altLang="en-US"/>
              <a:t>如果一个症状只在一个诊断标准上出现，那么当这条线穿越多个同心圆时，只有一个交点会出现一个圆圈，并且是空心圆。</a:t>
            </a:r>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19</a:t>
            </a:fld>
            <a:endParaRPr lang="zh-TW" altLang="en-US"/>
          </a:p>
        </p:txBody>
      </p:sp>
    </p:spTree>
    <p:extLst>
      <p:ext uri="{BB962C8B-B14F-4D97-AF65-F5344CB8AC3E}">
        <p14:creationId xmlns:p14="http://schemas.microsoft.com/office/powerpoint/2010/main" val="4652981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每一同心圆代表一个诊断标准，不同的同心圆用不同深浅的颜色标注</a:t>
            </a:r>
            <a:endParaRPr lang="en-US" altLang="zh-CN"/>
          </a:p>
          <a:p>
            <a:endParaRPr lang="en-US" altLang="zh-CN"/>
          </a:p>
          <a:p>
            <a:r>
              <a:rPr lang="zh-CN" altLang="en-US"/>
              <a:t>整个图代表一类疾病的诊断标准</a:t>
            </a:r>
            <a:endParaRPr lang="en-US" altLang="zh-CN"/>
          </a:p>
          <a:p>
            <a:endParaRPr lang="en-US" altLang="zh-TW"/>
          </a:p>
          <a:p>
            <a:r>
              <a:rPr lang="zh-CN" altLang="en-US"/>
              <a:t>每一条线代表一个症状</a:t>
            </a:r>
            <a:endParaRPr lang="en-US" altLang="zh-CN"/>
          </a:p>
          <a:p>
            <a:endParaRPr lang="en-US" altLang="zh-TW"/>
          </a:p>
          <a:p>
            <a:r>
              <a:rPr lang="zh-CN" altLang="en-US"/>
              <a:t>如果一个症状在多个诊断标准上出现，那么当一条线穿越多个同心圆时，交点处就会被标为实心</a:t>
            </a:r>
            <a:endParaRPr lang="en-US" altLang="zh-CN"/>
          </a:p>
          <a:p>
            <a:r>
              <a:rPr lang="zh-CN" altLang="en-US"/>
              <a:t>如果一个症状只在一个诊断标准上出现，那么当这条线穿越多个同心圆时，只有一个交点会出现一个圆圈，并且是空心圆。</a:t>
            </a:r>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20</a:t>
            </a:fld>
            <a:endParaRPr lang="zh-TW" altLang="en-US"/>
          </a:p>
        </p:txBody>
      </p:sp>
    </p:spTree>
    <p:extLst>
      <p:ext uri="{BB962C8B-B14F-4D97-AF65-F5344CB8AC3E}">
        <p14:creationId xmlns:p14="http://schemas.microsoft.com/office/powerpoint/2010/main" val="41408844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每一同心圆代表一个诊断标准，不同的同心圆用不同深浅的颜色标注</a:t>
            </a:r>
            <a:endParaRPr lang="en-US" altLang="zh-CN"/>
          </a:p>
          <a:p>
            <a:endParaRPr lang="en-US" altLang="zh-CN"/>
          </a:p>
          <a:p>
            <a:r>
              <a:rPr lang="zh-CN" altLang="en-US"/>
              <a:t>整个图代表一类疾病的诊断标准</a:t>
            </a:r>
            <a:endParaRPr lang="en-US" altLang="zh-CN"/>
          </a:p>
          <a:p>
            <a:endParaRPr lang="en-US" altLang="zh-TW"/>
          </a:p>
          <a:p>
            <a:r>
              <a:rPr lang="zh-CN" altLang="en-US"/>
              <a:t>每一条线代表一个症状</a:t>
            </a:r>
            <a:endParaRPr lang="en-US" altLang="zh-CN"/>
          </a:p>
          <a:p>
            <a:endParaRPr lang="en-US" altLang="zh-TW"/>
          </a:p>
          <a:p>
            <a:r>
              <a:rPr lang="zh-CN" altLang="en-US"/>
              <a:t>如果一个症状在多个诊断标准上出现，那么当一条线穿越多个同心圆时，交点处就会被标为实心</a:t>
            </a:r>
            <a:endParaRPr lang="en-US" altLang="zh-CN"/>
          </a:p>
          <a:p>
            <a:r>
              <a:rPr lang="zh-CN" altLang="en-US"/>
              <a:t>如果一个症状只在一个诊断标准上出现，那么当这条线穿越多个同心圆时，只有一个交点会出现一个圆圈，并且是空心圆。</a:t>
            </a:r>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21</a:t>
            </a:fld>
            <a:endParaRPr lang="zh-TW" altLang="en-US"/>
          </a:p>
        </p:txBody>
      </p:sp>
    </p:spTree>
    <p:extLst>
      <p:ext uri="{BB962C8B-B14F-4D97-AF65-F5344CB8AC3E}">
        <p14:creationId xmlns:p14="http://schemas.microsoft.com/office/powerpoint/2010/main" val="36533117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每一同心圆代表一个诊断标准，不同的同心圆用不同深浅的颜色标注</a:t>
            </a:r>
            <a:endParaRPr lang="en-US" altLang="zh-CN"/>
          </a:p>
          <a:p>
            <a:endParaRPr lang="en-US" altLang="zh-CN"/>
          </a:p>
          <a:p>
            <a:r>
              <a:rPr lang="zh-CN" altLang="en-US"/>
              <a:t>整个图代表一类疾病的诊断标准</a:t>
            </a:r>
            <a:endParaRPr lang="en-US" altLang="zh-CN"/>
          </a:p>
          <a:p>
            <a:endParaRPr lang="en-US" altLang="zh-TW"/>
          </a:p>
          <a:p>
            <a:r>
              <a:rPr lang="zh-CN" altLang="en-US"/>
              <a:t>每一条线代表一个症状</a:t>
            </a:r>
            <a:endParaRPr lang="en-US" altLang="zh-CN"/>
          </a:p>
          <a:p>
            <a:endParaRPr lang="en-US" altLang="zh-TW"/>
          </a:p>
          <a:p>
            <a:r>
              <a:rPr lang="zh-CN" altLang="en-US"/>
              <a:t>如果一个症状在多个诊断标准上出现，那么当一条线穿越多个同心圆时，交点处就会被标为实心</a:t>
            </a:r>
            <a:endParaRPr lang="en-US" altLang="zh-CN"/>
          </a:p>
          <a:p>
            <a:r>
              <a:rPr lang="zh-CN" altLang="en-US"/>
              <a:t>如果一个症状只在一个诊断标准上出现，那么当这条线穿越多个同心圆时，只有一个交点会出现一个圆圈，并且是空心圆。</a:t>
            </a:r>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22</a:t>
            </a:fld>
            <a:endParaRPr lang="zh-TW" altLang="en-US"/>
          </a:p>
        </p:txBody>
      </p:sp>
    </p:spTree>
    <p:extLst>
      <p:ext uri="{BB962C8B-B14F-4D97-AF65-F5344CB8AC3E}">
        <p14:creationId xmlns:p14="http://schemas.microsoft.com/office/powerpoint/2010/main" val="37456556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23</a:t>
            </a:fld>
            <a:endParaRPr lang="zh-TW" altLang="en-US"/>
          </a:p>
        </p:txBody>
      </p:sp>
    </p:spTree>
    <p:extLst>
      <p:ext uri="{BB962C8B-B14F-4D97-AF65-F5344CB8AC3E}">
        <p14:creationId xmlns:p14="http://schemas.microsoft.com/office/powerpoint/2010/main" val="9453065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24</a:t>
            </a:fld>
            <a:endParaRPr lang="zh-TW" altLang="en-US"/>
          </a:p>
        </p:txBody>
      </p:sp>
    </p:spTree>
    <p:extLst>
      <p:ext uri="{BB962C8B-B14F-4D97-AF65-F5344CB8AC3E}">
        <p14:creationId xmlns:p14="http://schemas.microsoft.com/office/powerpoint/2010/main" val="42369511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25</a:t>
            </a:fld>
            <a:endParaRPr lang="zh-TW" altLang="en-US"/>
          </a:p>
        </p:txBody>
      </p:sp>
    </p:spTree>
    <p:extLst>
      <p:ext uri="{BB962C8B-B14F-4D97-AF65-F5344CB8AC3E}">
        <p14:creationId xmlns:p14="http://schemas.microsoft.com/office/powerpoint/2010/main" val="435446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Wingdings" panose="05000000000000000000" pitchFamily="2" charset="2"/>
              <a:buChar char="n"/>
            </a:pPr>
            <a:r>
              <a:rPr lang="en-US" altLang="zh-CN" dirty="0"/>
              <a:t>Symptoms: Physical or mental discomfort or abnormal expression that patients experience, such as headache, nausea, insomnia, low mood, etc. These symptoms are the basis for judging and diagnosing health problems.</a:t>
            </a:r>
          </a:p>
          <a:p>
            <a:pPr marL="285750" indent="-285750">
              <a:buFont typeface="Wingdings" panose="05000000000000000000" pitchFamily="2" charset="2"/>
              <a:buChar char="n"/>
            </a:pPr>
            <a:endParaRPr lang="en-US" altLang="zh-CN" dirty="0"/>
          </a:p>
          <a:p>
            <a:pPr marL="285750" indent="-285750">
              <a:buFont typeface="Wingdings" panose="05000000000000000000" pitchFamily="2" charset="2"/>
              <a:buChar char="n"/>
            </a:pPr>
            <a:r>
              <a:rPr lang="en-US" altLang="zh-CN" dirty="0"/>
              <a:t>Constituent symptoms: Individual symptoms that make up a diagnosis or diagnostic criteria.</a:t>
            </a:r>
          </a:p>
          <a:p>
            <a:pPr marL="285750" indent="-285750">
              <a:buFont typeface="Wingdings" panose="05000000000000000000" pitchFamily="2" charset="2"/>
              <a:buChar char="n"/>
            </a:pPr>
            <a:endParaRPr lang="en-US" altLang="zh-CN" dirty="0"/>
          </a:p>
          <a:p>
            <a:pPr marL="285750" indent="-285750">
              <a:buFont typeface="Wingdings" panose="05000000000000000000" pitchFamily="2" charset="2"/>
              <a:buChar char="n"/>
            </a:pPr>
            <a:r>
              <a:rPr lang="en-US" altLang="zh-CN" dirty="0"/>
              <a:t>Core symptoms: The necessary basic symptoms in a diagnosis.</a:t>
            </a:r>
          </a:p>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4</a:t>
            </a:fld>
            <a:endParaRPr lang="zh-TW" altLang="en-US"/>
          </a:p>
        </p:txBody>
      </p:sp>
    </p:spTree>
    <p:extLst>
      <p:ext uri="{BB962C8B-B14F-4D97-AF65-F5344CB8AC3E}">
        <p14:creationId xmlns:p14="http://schemas.microsoft.com/office/powerpoint/2010/main" val="515950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26</a:t>
            </a:fld>
            <a:endParaRPr lang="zh-TW" altLang="en-US"/>
          </a:p>
        </p:txBody>
      </p:sp>
    </p:spTree>
    <p:extLst>
      <p:ext uri="{BB962C8B-B14F-4D97-AF65-F5344CB8AC3E}">
        <p14:creationId xmlns:p14="http://schemas.microsoft.com/office/powerpoint/2010/main" val="1490655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本文列出了哪些症状在诊断标准之间容易被重复</a:t>
            </a:r>
            <a:endParaRPr lang="en-US" altLang="zh-CN" dirty="0"/>
          </a:p>
          <a:p>
            <a:r>
              <a:rPr lang="zh-CN" altLang="en-US" dirty="0"/>
              <a:t>比如失眠，难以集中注意力，嗜睡等</a:t>
            </a:r>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27</a:t>
            </a:fld>
            <a:endParaRPr lang="zh-TW" altLang="en-US"/>
          </a:p>
        </p:txBody>
      </p:sp>
    </p:spTree>
    <p:extLst>
      <p:ext uri="{BB962C8B-B14F-4D97-AF65-F5344CB8AC3E}">
        <p14:creationId xmlns:p14="http://schemas.microsoft.com/office/powerpoint/2010/main" val="28584111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逆时针方向是被重复次数最多的症状，顺时针方向是被重复次数最少的症状</a:t>
            </a:r>
            <a:endParaRPr lang="en-US" altLang="zh-CN" dirty="0"/>
          </a:p>
          <a:p>
            <a:r>
              <a:rPr lang="zh-CN" altLang="en-US" dirty="0"/>
              <a:t>每一条垂直于圆的线都代表一个症状，每一圈同心圆代表一个章节</a:t>
            </a:r>
            <a:endParaRPr lang="en-US" altLang="zh-CN" dirty="0"/>
          </a:p>
          <a:p>
            <a:r>
              <a:rPr lang="zh-CN" altLang="en-US" dirty="0"/>
              <a:t>如果该症状在该章节出现，则会画出一个实心圆（每个章节的圆颜色不同）</a:t>
            </a:r>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28</a:t>
            </a:fld>
            <a:endParaRPr lang="zh-TW" altLang="en-US"/>
          </a:p>
        </p:txBody>
      </p:sp>
    </p:spTree>
    <p:extLst>
      <p:ext uri="{BB962C8B-B14F-4D97-AF65-F5344CB8AC3E}">
        <p14:creationId xmlns:p14="http://schemas.microsoft.com/office/powerpoint/2010/main" val="20066866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30</a:t>
            </a:fld>
            <a:endParaRPr lang="zh-TW" altLang="en-US"/>
          </a:p>
        </p:txBody>
      </p:sp>
    </p:spTree>
    <p:extLst>
      <p:ext uri="{BB962C8B-B14F-4D97-AF65-F5344CB8AC3E}">
        <p14:creationId xmlns:p14="http://schemas.microsoft.com/office/powerpoint/2010/main" val="2740659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31</a:t>
            </a:fld>
            <a:endParaRPr lang="zh-TW" altLang="en-US"/>
          </a:p>
        </p:txBody>
      </p:sp>
    </p:spTree>
    <p:extLst>
      <p:ext uri="{BB962C8B-B14F-4D97-AF65-F5344CB8AC3E}">
        <p14:creationId xmlns:p14="http://schemas.microsoft.com/office/powerpoint/2010/main" val="33956548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32</a:t>
            </a:fld>
            <a:endParaRPr lang="zh-TW" altLang="en-US"/>
          </a:p>
        </p:txBody>
      </p:sp>
    </p:spTree>
    <p:extLst>
      <p:ext uri="{BB962C8B-B14F-4D97-AF65-F5344CB8AC3E}">
        <p14:creationId xmlns:p14="http://schemas.microsoft.com/office/powerpoint/2010/main" val="35407749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en-US" altLang="zh-TW" dirty="0"/>
              <a:t>Fried EI, Nesse RM. Depression is not a consistent syndrome: An investigation of unique symptom patterns in the STAR∗D study. Journal of Affective Disorders. 2015; 172: 96102. </a:t>
            </a:r>
            <a:r>
              <a:rPr lang="en-US" altLang="zh-TW" dirty="0" err="1"/>
              <a:t>doi</a:t>
            </a:r>
            <a:r>
              <a:rPr lang="en-US" altLang="zh-TW" dirty="0"/>
              <a:t>: 10.1016/j.jad.2014.10.010</a:t>
            </a:r>
          </a:p>
          <a:p>
            <a:pPr marL="228600" indent="-228600">
              <a:buFont typeface="+mj-lt"/>
              <a:buAutoNum type="arabicPeriod"/>
            </a:pPr>
            <a:r>
              <a:rPr lang="en-US" altLang="zh-TW" dirty="0"/>
              <a:t>McGlinchey JB, Zimmerman M, Young D, </a:t>
            </a:r>
            <a:r>
              <a:rPr lang="en-US" altLang="zh-TW" dirty="0" err="1"/>
              <a:t>Chelminski</a:t>
            </a:r>
            <a:r>
              <a:rPr lang="en-US" altLang="zh-TW" dirty="0"/>
              <a:t> I. Diagnosing major depressive disorder VIII: Are some symptoms better than others? The Journal of Nervous and Mental Disease. 2006; 194: 785-790. </a:t>
            </a:r>
            <a:r>
              <a:rPr lang="en-US" altLang="zh-TW" dirty="0" err="1"/>
              <a:t>doi</a:t>
            </a:r>
            <a:r>
              <a:rPr lang="en-US" altLang="zh-TW" dirty="0"/>
              <a:t>: 10.1097/01.nmd.0000240222.75201.aa</a:t>
            </a:r>
          </a:p>
          <a:p>
            <a:pPr marL="228600" indent="-228600">
              <a:buFont typeface="+mj-lt"/>
              <a:buAutoNum type="arabicPeriod"/>
            </a:pPr>
            <a:r>
              <a:rPr lang="en-US" altLang="zh-TW" dirty="0"/>
              <a:t>Winter NR, </a:t>
            </a:r>
            <a:r>
              <a:rPr lang="en-US" altLang="zh-TW" dirty="0" err="1"/>
              <a:t>Leenings</a:t>
            </a:r>
            <a:r>
              <a:rPr lang="en-US" altLang="zh-TW" dirty="0"/>
              <a:t> R, Ernsting J, </a:t>
            </a:r>
            <a:r>
              <a:rPr lang="en-US" altLang="zh-TW" dirty="0" err="1"/>
              <a:t>Sarink</a:t>
            </a:r>
            <a:r>
              <a:rPr lang="en-US" altLang="zh-TW" dirty="0"/>
              <a:t> K, Fisch L, Emden D, </a:t>
            </a:r>
            <a:r>
              <a:rPr lang="en-US" altLang="zh-TW" dirty="0" err="1"/>
              <a:t>Blanke</a:t>
            </a:r>
            <a:r>
              <a:rPr lang="en-US" altLang="zh-TW" dirty="0"/>
              <a:t> J, </a:t>
            </a:r>
            <a:r>
              <a:rPr lang="en-US" altLang="zh-TW" dirty="0" err="1"/>
              <a:t>Goltermann</a:t>
            </a:r>
            <a:r>
              <a:rPr lang="en-US" altLang="zh-TW" dirty="0"/>
              <a:t> J, Opel N, </a:t>
            </a:r>
            <a:r>
              <a:rPr lang="en-US" altLang="zh-TW" dirty="0" err="1"/>
              <a:t>Barkhau</a:t>
            </a:r>
            <a:r>
              <a:rPr lang="en-US" altLang="zh-TW" dirty="0"/>
              <a:t> C, </a:t>
            </a:r>
            <a:r>
              <a:rPr lang="en-US" altLang="zh-TW" dirty="0" err="1"/>
              <a:t>Meinert</a:t>
            </a:r>
            <a:r>
              <a:rPr lang="en-US" altLang="zh-TW" dirty="0"/>
              <a:t> S, </a:t>
            </a:r>
            <a:r>
              <a:rPr lang="en-US" altLang="zh-TW" dirty="0" err="1"/>
              <a:t>Dohm</a:t>
            </a:r>
            <a:r>
              <a:rPr lang="en-US" altLang="zh-TW" dirty="0"/>
              <a:t> K, </a:t>
            </a:r>
            <a:r>
              <a:rPr lang="en-US" altLang="zh-TW" dirty="0" err="1"/>
              <a:t>Repple</a:t>
            </a:r>
            <a:r>
              <a:rPr lang="en-US" altLang="zh-TW" dirty="0"/>
              <a:t> J, Mauritz M, Gruber M, </a:t>
            </a:r>
            <a:r>
              <a:rPr lang="en-US" altLang="zh-TW" dirty="0" err="1"/>
              <a:t>Leehr</a:t>
            </a:r>
            <a:r>
              <a:rPr lang="en-US" altLang="zh-TW" dirty="0"/>
              <a:t> EJ, </a:t>
            </a:r>
            <a:r>
              <a:rPr lang="en-US" altLang="zh-TW" dirty="0" err="1"/>
              <a:t>Grotegerd</a:t>
            </a:r>
            <a:r>
              <a:rPr lang="en-US" altLang="zh-TW" dirty="0"/>
              <a:t> D, Redlich R, Jansen A, </a:t>
            </a:r>
            <a:r>
              <a:rPr lang="en-US" altLang="zh-TW" dirty="0" err="1"/>
              <a:t>Nenadic</a:t>
            </a:r>
            <a:r>
              <a:rPr lang="en-US" altLang="zh-TW" dirty="0"/>
              <a:t> I, </a:t>
            </a:r>
            <a:r>
              <a:rPr lang="en-US" altLang="zh-TW" dirty="0" err="1"/>
              <a:t>Noethen</a:t>
            </a:r>
            <a:r>
              <a:rPr lang="en-US" altLang="zh-TW" dirty="0"/>
              <a:t> MM, </a:t>
            </a:r>
            <a:r>
              <a:rPr lang="en-US" altLang="zh-TW" dirty="0" err="1"/>
              <a:t>Forstner</a:t>
            </a:r>
            <a:r>
              <a:rPr lang="en-US" altLang="zh-TW" dirty="0"/>
              <a:t> A, </a:t>
            </a:r>
            <a:r>
              <a:rPr lang="en-US" altLang="zh-TW" dirty="0" err="1"/>
              <a:t>Rietschel</a:t>
            </a:r>
            <a:r>
              <a:rPr lang="en-US" altLang="zh-TW" dirty="0"/>
              <a:t> M, Gross J, Bauer J, </a:t>
            </a:r>
            <a:r>
              <a:rPr lang="en-US" altLang="zh-TW" dirty="0" err="1"/>
              <a:t>Heindel</a:t>
            </a:r>
            <a:r>
              <a:rPr lang="en-US" altLang="zh-TW" dirty="0"/>
              <a:t> W, </a:t>
            </a:r>
            <a:r>
              <a:rPr lang="en-US" altLang="zh-TW" dirty="0" err="1"/>
              <a:t>Andlauer</a:t>
            </a:r>
            <a:r>
              <a:rPr lang="en-US" altLang="zh-TW" dirty="0"/>
              <a:t> T, Eickhoff SB, Kircher T, </a:t>
            </a:r>
            <a:r>
              <a:rPr lang="en-US" altLang="zh-TW" dirty="0" err="1"/>
              <a:t>Dannlowski</a:t>
            </a:r>
            <a:r>
              <a:rPr lang="en-US" altLang="zh-TW" dirty="0"/>
              <a:t> U, Hahn T. Quantifying deviations of brain structure and function in major depressive disorder across neuroimaging modalities. JAMA Psychiatry. 2022; 79: 879-888. </a:t>
            </a:r>
            <a:r>
              <a:rPr lang="en-US" altLang="zh-TW" dirty="0" err="1"/>
              <a:t>doi</a:t>
            </a:r>
            <a:r>
              <a:rPr lang="en-US" altLang="zh-TW" dirty="0"/>
              <a:t>: 10.1001/jamapsychiatry.2022.1780</a:t>
            </a:r>
          </a:p>
          <a:p>
            <a:pPr marL="228600" indent="-228600">
              <a:buFont typeface="+mj-lt"/>
              <a:buAutoNum type="arabicPeriod"/>
            </a:pPr>
            <a:r>
              <a:rPr lang="en-US" altLang="zh-TW" dirty="0"/>
              <a:t>Zimmerman M, </a:t>
            </a:r>
            <a:r>
              <a:rPr lang="en-US" altLang="zh-TW" dirty="0" err="1"/>
              <a:t>Chelminski</a:t>
            </a:r>
            <a:r>
              <a:rPr lang="en-US" altLang="zh-TW" dirty="0"/>
              <a:t> I, McGlinchey JB, Young D. Diagnosing major depressive disorder X: Can the utility of the DSM-IV symptom criteria be improved? The Journal of Nervous and Mental Disease. 2006; 194: 893-897. </a:t>
            </a:r>
            <a:r>
              <a:rPr lang="en-US" altLang="zh-TW" dirty="0" err="1"/>
              <a:t>doi</a:t>
            </a:r>
            <a:r>
              <a:rPr lang="en-US" altLang="zh-TW" dirty="0"/>
              <a:t>: 10.1097/01.nmd.0000248970.50265.34</a:t>
            </a:r>
          </a:p>
          <a:p>
            <a:pPr marL="228600" indent="-228600">
              <a:buFont typeface="+mj-lt"/>
              <a:buAutoNum type="arabicPeriod"/>
            </a:pPr>
            <a:r>
              <a:rPr lang="en-US" altLang="zh-TW" dirty="0"/>
              <a:t>Zimmerman M, McGlinchey JB, Young D, </a:t>
            </a:r>
            <a:r>
              <a:rPr lang="en-US" altLang="zh-TW" dirty="0" err="1"/>
              <a:t>Chelminski</a:t>
            </a:r>
            <a:r>
              <a:rPr lang="en-US" altLang="zh-TW" dirty="0"/>
              <a:t> I. Diagnosing major depressive disorder I: A psychometric evaluation of the DSM-IV symptom criteria. The Journal of Nervous and Mental Disease. 2006; 194: 158-163. </a:t>
            </a:r>
            <a:r>
              <a:rPr lang="en-US" altLang="zh-TW" dirty="0" err="1"/>
              <a:t>doi</a:t>
            </a:r>
            <a:r>
              <a:rPr lang="en-US" altLang="zh-TW" dirty="0"/>
              <a:t>: 10.1097/01.nmd.0000202239.20315.16</a:t>
            </a:r>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33</a:t>
            </a:fld>
            <a:endParaRPr lang="zh-TW" altLang="en-US"/>
          </a:p>
        </p:txBody>
      </p:sp>
    </p:spTree>
    <p:extLst>
      <p:ext uri="{BB962C8B-B14F-4D97-AF65-F5344CB8AC3E}">
        <p14:creationId xmlns:p14="http://schemas.microsoft.com/office/powerpoint/2010/main" val="35762912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en-US" altLang="zh-TW" dirty="0"/>
              <a:t>Zimmerman M, </a:t>
            </a:r>
            <a:r>
              <a:rPr lang="en-US" altLang="zh-TW" dirty="0" err="1"/>
              <a:t>Chelminski</a:t>
            </a:r>
            <a:r>
              <a:rPr lang="en-US" altLang="zh-TW" dirty="0"/>
              <a:t> I, McGlinchey JB, Young D. Diagnosing major depressive disorder X: Can the utility of the DSM-IV symptom criteria be improved? The Journal of Nervous and Mental Disease. 2006; 194: 893-897. </a:t>
            </a:r>
            <a:r>
              <a:rPr lang="en-US" altLang="zh-TW" dirty="0" err="1"/>
              <a:t>doi</a:t>
            </a:r>
            <a:r>
              <a:rPr lang="en-US" altLang="zh-TW" dirty="0"/>
              <a:t>: 10.1097/01.nmd.0000248970.50265.34</a:t>
            </a:r>
          </a:p>
          <a:p>
            <a:pPr marL="228600" indent="-228600">
              <a:buFont typeface="+mj-lt"/>
              <a:buAutoNum type="arabicPeriod"/>
            </a:pPr>
            <a:r>
              <a:rPr lang="en-US" altLang="zh-TW" dirty="0"/>
              <a:t>Horvath A. Shared depressive symptomatology across mental disorders: Implications for mental health assessments. Master’s Thesis. Sydney University, Camperdown; 2022.</a:t>
            </a:r>
          </a:p>
          <a:p>
            <a:pPr marL="228600" indent="-228600">
              <a:buFont typeface="+mj-lt"/>
              <a:buAutoNum type="arabicPeriod"/>
            </a:pPr>
            <a:r>
              <a:rPr lang="en-US" altLang="zh-TW" dirty="0" err="1"/>
              <a:t>Zbozinek</a:t>
            </a:r>
            <a:r>
              <a:rPr lang="en-US" altLang="zh-TW" dirty="0"/>
              <a:t> TD, Rose RD, </a:t>
            </a:r>
            <a:r>
              <a:rPr lang="en-US" altLang="zh-TW" dirty="0" err="1"/>
              <a:t>Wolitzky</a:t>
            </a:r>
            <a:r>
              <a:rPr lang="en-US" altLang="zh-TW" dirty="0"/>
              <a:t>-Taylor KB, </a:t>
            </a:r>
            <a:r>
              <a:rPr lang="en-US" altLang="zh-TW" dirty="0" err="1"/>
              <a:t>Sherbourne</a:t>
            </a:r>
            <a:r>
              <a:rPr lang="en-US" altLang="zh-TW" dirty="0"/>
              <a:t> C, Sullivan G, Stein MB, </a:t>
            </a:r>
            <a:r>
              <a:rPr lang="en-US" altLang="zh-TW" dirty="0" err="1"/>
              <a:t>RoyByrne</a:t>
            </a:r>
            <a:r>
              <a:rPr lang="en-US" altLang="zh-TW" dirty="0"/>
              <a:t> PP, </a:t>
            </a:r>
            <a:r>
              <a:rPr lang="en-US" altLang="zh-TW" dirty="0" err="1"/>
              <a:t>Craske</a:t>
            </a:r>
            <a:r>
              <a:rPr lang="en-US" altLang="zh-TW" dirty="0"/>
              <a:t> MG. Diagnostic overlap of generalized anxiety disorder and major depressive disorder in a primary care sample. Depression and Anxiety. 2012; 29: 10651071. </a:t>
            </a:r>
            <a:r>
              <a:rPr lang="en-US" altLang="zh-TW" dirty="0" err="1"/>
              <a:t>doi</a:t>
            </a:r>
            <a:r>
              <a:rPr lang="en-US" altLang="zh-TW" dirty="0"/>
              <a:t>: 10.1002/da.22026</a:t>
            </a:r>
          </a:p>
          <a:p>
            <a:pPr marL="228600" indent="-228600">
              <a:buFont typeface="+mj-lt"/>
              <a:buAutoNum type="arabicPeriod"/>
            </a:pPr>
            <a:r>
              <a:rPr lang="en-US" altLang="zh-TW" dirty="0" err="1"/>
              <a:t>Hasin</a:t>
            </a:r>
            <a:r>
              <a:rPr lang="en-US" altLang="zh-TW" dirty="0"/>
              <a:t> DS, </a:t>
            </a:r>
            <a:r>
              <a:rPr lang="en-US" altLang="zh-TW" dirty="0" err="1"/>
              <a:t>Sarvet</a:t>
            </a:r>
            <a:r>
              <a:rPr lang="en-US" altLang="zh-TW" dirty="0"/>
              <a:t> AL, Meyers JL, </a:t>
            </a:r>
            <a:r>
              <a:rPr lang="en-US" altLang="zh-TW" dirty="0" err="1"/>
              <a:t>Saha</a:t>
            </a:r>
            <a:r>
              <a:rPr lang="en-US" altLang="zh-TW" dirty="0"/>
              <a:t> TD, </a:t>
            </a:r>
            <a:r>
              <a:rPr lang="en-US" altLang="zh-TW" dirty="0" err="1"/>
              <a:t>Ruan</a:t>
            </a:r>
            <a:r>
              <a:rPr lang="en-US" altLang="zh-TW" dirty="0"/>
              <a:t> WJ, </a:t>
            </a:r>
            <a:r>
              <a:rPr lang="en-US" altLang="zh-TW" dirty="0" err="1"/>
              <a:t>Stohl</a:t>
            </a:r>
            <a:r>
              <a:rPr lang="en-US" altLang="zh-TW" dirty="0"/>
              <a:t> M, Grant BF. Epidemiology of adult DSM-5 major depressive disorder and its specifiers in the United States. JAMA Psychiatry. 2018; 75: 336-346. </a:t>
            </a:r>
            <a:r>
              <a:rPr lang="en-US" altLang="zh-TW" dirty="0" err="1"/>
              <a:t>doi</a:t>
            </a:r>
            <a:r>
              <a:rPr lang="en-US" altLang="zh-TW" dirty="0"/>
              <a:t>: 10.1001/jamapsychiatry.2017.4602</a:t>
            </a:r>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34</a:t>
            </a:fld>
            <a:endParaRPr lang="zh-TW" altLang="en-US"/>
          </a:p>
        </p:txBody>
      </p:sp>
    </p:spTree>
    <p:extLst>
      <p:ext uri="{BB962C8B-B14F-4D97-AF65-F5344CB8AC3E}">
        <p14:creationId xmlns:p14="http://schemas.microsoft.com/office/powerpoint/2010/main" val="16855404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en-US" altLang="zh-TW" dirty="0" err="1"/>
              <a:t>Insel</a:t>
            </a:r>
            <a:r>
              <a:rPr lang="en-US" altLang="zh-TW" dirty="0"/>
              <a:t> T, Cuthbert B, Garvey M, </a:t>
            </a:r>
            <a:r>
              <a:rPr lang="en-US" altLang="zh-TW" dirty="0" err="1"/>
              <a:t>Heinssen</a:t>
            </a:r>
            <a:r>
              <a:rPr lang="en-US" altLang="zh-TW" dirty="0"/>
              <a:t> R, Pine DS, Quinn K, </a:t>
            </a:r>
            <a:r>
              <a:rPr lang="en-US" altLang="zh-TW" dirty="0" err="1"/>
              <a:t>Sanislow</a:t>
            </a:r>
            <a:r>
              <a:rPr lang="en-US" altLang="zh-TW" dirty="0"/>
              <a:t> C, Wang P. Research Domain Criteria (</a:t>
            </a:r>
            <a:r>
              <a:rPr lang="en-US" altLang="zh-TW" dirty="0" err="1"/>
              <a:t>RDoC</a:t>
            </a:r>
            <a:r>
              <a:rPr lang="en-US" altLang="zh-TW" dirty="0"/>
              <a:t>): Toward a new classification framework for research on mental disorders. The American Journal of Psychiatry. 2010; 167: 748-751. </a:t>
            </a:r>
            <a:r>
              <a:rPr lang="en-US" altLang="zh-TW" dirty="0" err="1"/>
              <a:t>doi</a:t>
            </a:r>
            <a:r>
              <a:rPr lang="en-US" altLang="zh-TW" dirty="0"/>
              <a:t>: 10.1176/appi.ajp.2010.09091379</a:t>
            </a:r>
          </a:p>
          <a:p>
            <a:pPr marL="228600" indent="-228600">
              <a:buFont typeface="+mj-lt"/>
              <a:buAutoNum type="arabicPeriod"/>
            </a:pPr>
            <a:r>
              <a:rPr lang="en-US" altLang="zh-TW" dirty="0"/>
              <a:t>Hofmann SG, Hayes SC. The future of intervention science: Process-based therapy. Clinical Psychological Science. 2019; 7: 37-50. </a:t>
            </a:r>
            <a:r>
              <a:rPr lang="en-US" altLang="zh-TW" dirty="0" err="1"/>
              <a:t>doi</a:t>
            </a:r>
            <a:r>
              <a:rPr lang="en-US" altLang="zh-TW" dirty="0"/>
              <a:t>: 10.1177/2167702618772296</a:t>
            </a:r>
          </a:p>
          <a:p>
            <a:pPr marL="228600" indent="-228600">
              <a:buFont typeface="+mj-lt"/>
              <a:buAutoNum type="arabicPeriod"/>
            </a:pPr>
            <a:r>
              <a:rPr lang="en-US" altLang="zh-TW" dirty="0"/>
              <a:t>Wolpert M, </a:t>
            </a:r>
            <a:r>
              <a:rPr lang="en-US" altLang="zh-TW" dirty="0" err="1"/>
              <a:t>Pote</a:t>
            </a:r>
            <a:r>
              <a:rPr lang="en-US" altLang="zh-TW" dirty="0"/>
              <a:t> I, Sebastian CL. Identifying and integrating active ingredients for mental health. The Lancet Psychiatry 2021; 8: 741-743. doi:10.1016/S2215-0366(21)00283-2</a:t>
            </a:r>
          </a:p>
          <a:p>
            <a:pPr marL="228600" indent="-228600">
              <a:buFont typeface="+mj-lt"/>
              <a:buAutoNum type="arabicPeriod"/>
            </a:pPr>
            <a:r>
              <a:rPr lang="en-US" altLang="zh-TW" dirty="0"/>
              <a:t>Kotov R, Krueger RF, Watson D, Achenbach TM, </a:t>
            </a:r>
            <a:r>
              <a:rPr lang="en-US" altLang="zh-TW" dirty="0" err="1"/>
              <a:t>Althoff</a:t>
            </a:r>
            <a:r>
              <a:rPr lang="en-US" altLang="zh-TW" dirty="0"/>
              <a:t> RR, </a:t>
            </a:r>
            <a:r>
              <a:rPr lang="en-US" altLang="zh-TW" dirty="0" err="1"/>
              <a:t>Bagby</a:t>
            </a:r>
            <a:r>
              <a:rPr lang="en-US" altLang="zh-TW" dirty="0"/>
              <a:t> RM, Brown TA, Carpenter WT, Caspi A, Clark LA, Eaton NR, Forbes MK, </a:t>
            </a:r>
            <a:r>
              <a:rPr lang="en-US" altLang="zh-TW" dirty="0" err="1"/>
              <a:t>Forbush</a:t>
            </a:r>
            <a:r>
              <a:rPr lang="en-US" altLang="zh-TW" dirty="0"/>
              <a:t> KT, Goldberg D, </a:t>
            </a:r>
            <a:r>
              <a:rPr lang="en-US" altLang="zh-TW" dirty="0" err="1"/>
              <a:t>Hasin</a:t>
            </a:r>
            <a:r>
              <a:rPr lang="en-US" altLang="zh-TW" dirty="0"/>
              <a:t> D, Hyman SE, Ivanova MY, </a:t>
            </a:r>
            <a:r>
              <a:rPr lang="en-US" altLang="zh-TW" dirty="0" err="1"/>
              <a:t>Lynam</a:t>
            </a:r>
            <a:r>
              <a:rPr lang="en-US" altLang="zh-TW" dirty="0"/>
              <a:t> DR, </a:t>
            </a:r>
            <a:r>
              <a:rPr lang="en-US" altLang="zh-TW" dirty="0" err="1"/>
              <a:t>Markon</a:t>
            </a:r>
            <a:r>
              <a:rPr lang="en-US" altLang="zh-TW" dirty="0"/>
              <a:t> K, Miller JD, Moffitt TE, Morey LC, Mullins-</a:t>
            </a:r>
            <a:r>
              <a:rPr lang="en-US" altLang="zh-TW" dirty="0" err="1"/>
              <a:t>Sweatt</a:t>
            </a:r>
            <a:r>
              <a:rPr lang="en-US" altLang="zh-TW" dirty="0"/>
              <a:t> SN, </a:t>
            </a:r>
            <a:r>
              <a:rPr lang="en-US" altLang="zh-TW" dirty="0" err="1"/>
              <a:t>Ormel</a:t>
            </a:r>
            <a:r>
              <a:rPr lang="en-US" altLang="zh-TW" dirty="0"/>
              <a:t> J, Patrick CJ, </a:t>
            </a:r>
            <a:r>
              <a:rPr lang="en-US" altLang="zh-TW" dirty="0" err="1"/>
              <a:t>Regier</a:t>
            </a:r>
            <a:r>
              <a:rPr lang="en-US" altLang="zh-TW" dirty="0"/>
              <a:t> DA, Rescorla L, </a:t>
            </a:r>
            <a:r>
              <a:rPr lang="en-US" altLang="zh-TW" dirty="0" err="1"/>
              <a:t>Ruggero</a:t>
            </a:r>
            <a:r>
              <a:rPr lang="en-US" altLang="zh-TW" dirty="0"/>
              <a:t> CJ, Samuel DB, </a:t>
            </a:r>
            <a:r>
              <a:rPr lang="en-US" altLang="zh-TW" dirty="0" err="1"/>
              <a:t>Sellbom</a:t>
            </a:r>
            <a:r>
              <a:rPr lang="en-US" altLang="zh-TW" dirty="0"/>
              <a:t> M, Simms LJ, </a:t>
            </a:r>
            <a:r>
              <a:rPr lang="en-US" altLang="zh-TW" dirty="0" err="1"/>
              <a:t>Skodol</a:t>
            </a:r>
            <a:r>
              <a:rPr lang="en-US" altLang="zh-TW" dirty="0"/>
              <a:t> AE, Slade T, South SC, Tackett JL, Waldman ID, </a:t>
            </a:r>
            <a:r>
              <a:rPr lang="en-US" altLang="zh-TW" dirty="0" err="1"/>
              <a:t>Waszczuk</a:t>
            </a:r>
            <a:r>
              <a:rPr lang="en-US" altLang="zh-TW" dirty="0"/>
              <a:t> MA, </a:t>
            </a:r>
            <a:r>
              <a:rPr lang="en-US" altLang="zh-TW" dirty="0" err="1"/>
              <a:t>Widiger</a:t>
            </a:r>
            <a:r>
              <a:rPr lang="en-US" altLang="zh-TW" dirty="0"/>
              <a:t> TA, Wright AGC, Zimmerman M. The Hierarchical Taxonomy of Psychopathology (</a:t>
            </a:r>
            <a:r>
              <a:rPr lang="en-US" altLang="zh-TW" dirty="0" err="1"/>
              <a:t>HiTOP</a:t>
            </a:r>
            <a:r>
              <a:rPr lang="en-US" altLang="zh-TW" dirty="0"/>
              <a:t>): A dimensional alternative to traditional </a:t>
            </a:r>
            <a:r>
              <a:rPr lang="en-US" altLang="zh-TW" dirty="0" err="1"/>
              <a:t>nosologies</a:t>
            </a:r>
            <a:r>
              <a:rPr lang="en-US" altLang="zh-TW" dirty="0"/>
              <a:t>. Journal of Abnormal Psychology. 2017; 126: 454-477. </a:t>
            </a:r>
            <a:r>
              <a:rPr lang="en-US" altLang="zh-TW" dirty="0" err="1"/>
              <a:t>doi</a:t>
            </a:r>
            <a:r>
              <a:rPr lang="en-US" altLang="zh-TW" dirty="0"/>
              <a:t>: 10.1037/abn0000258</a:t>
            </a:r>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35</a:t>
            </a:fld>
            <a:endParaRPr lang="zh-TW" altLang="en-US"/>
          </a:p>
        </p:txBody>
      </p:sp>
    </p:spTree>
    <p:extLst>
      <p:ext uri="{BB962C8B-B14F-4D97-AF65-F5344CB8AC3E}">
        <p14:creationId xmlns:p14="http://schemas.microsoft.com/office/powerpoint/2010/main" val="16463651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en-US" altLang="zh-CN" dirty="0"/>
              <a:t>Bentall RP, Wickham S, Shevlin M, Varese F. Do specific early-life adversities lead to specific symptoms of psychosis? A study from the 2007 the adult psychiatric morbidity survey. Schizophrenia Bulletin 2012; 38: 734-740. </a:t>
            </a:r>
            <a:r>
              <a:rPr lang="en-US" altLang="zh-CN" dirty="0" err="1"/>
              <a:t>doi</a:t>
            </a:r>
            <a:r>
              <a:rPr lang="en-US" altLang="zh-CN" dirty="0"/>
              <a:t>: 10.1093/</a:t>
            </a:r>
            <a:r>
              <a:rPr lang="en-US" altLang="zh-CN" dirty="0" err="1"/>
              <a:t>schbul</a:t>
            </a:r>
            <a:r>
              <a:rPr lang="en-US" altLang="zh-CN" dirty="0"/>
              <a:t>/sbs049</a:t>
            </a:r>
          </a:p>
          <a:p>
            <a:pPr marL="228600" indent="-228600">
              <a:buFont typeface="+mj-lt"/>
              <a:buAutoNum type="arabicPeriod"/>
            </a:pPr>
            <a:r>
              <a:rPr lang="en-US" altLang="zh-CN" dirty="0"/>
              <a:t>Fried EI, Nesse RM. Depression sum-scores don't add up: Why analyzing specific depression symptoms is essential. BMC Medicine. 2015; 13: 72-72. </a:t>
            </a:r>
            <a:r>
              <a:rPr lang="en-US" altLang="zh-CN" dirty="0" err="1"/>
              <a:t>doi</a:t>
            </a:r>
            <a:r>
              <a:rPr lang="en-US" altLang="zh-CN" dirty="0"/>
              <a:t>: 10.1186/s12916015-0325-4</a:t>
            </a:r>
          </a:p>
          <a:p>
            <a:pPr marL="228600" indent="-228600">
              <a:buFont typeface="+mj-lt"/>
              <a:buAutoNum type="arabicPeriod"/>
            </a:pPr>
            <a:r>
              <a:rPr lang="en-US" altLang="zh-CN" dirty="0"/>
              <a:t>Parker G. Beyond major depression. Psychological Medicine. 2005; 35: 467-474. </a:t>
            </a:r>
            <a:r>
              <a:rPr lang="en-US" altLang="zh-CN" dirty="0" err="1"/>
              <a:t>doi</a:t>
            </a:r>
            <a:r>
              <a:rPr lang="en-US" altLang="zh-CN" dirty="0"/>
              <a:t>: 10.1017/S0033291704004210</a:t>
            </a:r>
          </a:p>
          <a:p>
            <a:pPr marL="228600" indent="-228600">
              <a:buFont typeface="+mj-lt"/>
              <a:buAutoNum type="arabicPeriod"/>
            </a:pPr>
            <a:r>
              <a:rPr lang="en-US" altLang="zh-CN" dirty="0"/>
              <a:t>Barlow DH, Sauer-Zavala S, Carl JR, </a:t>
            </a:r>
            <a:r>
              <a:rPr lang="en-US" altLang="zh-CN" dirty="0" err="1"/>
              <a:t>Bullis</a:t>
            </a:r>
            <a:r>
              <a:rPr lang="en-US" altLang="zh-CN" dirty="0"/>
              <a:t> JR, Ellard KK. The nature, diagnosis, and treatment of neuroticism: Back to the future. Clinical Psychological Science. 2014; 2: 344365. </a:t>
            </a:r>
            <a:r>
              <a:rPr lang="en-US" altLang="zh-CN" dirty="0" err="1"/>
              <a:t>doi</a:t>
            </a:r>
            <a:r>
              <a:rPr lang="en-US" altLang="zh-CN" dirty="0"/>
              <a:t>: 10.1177/216770261350553</a:t>
            </a:r>
            <a:endParaRPr lang="zh-CN" altLang="en-US" dirty="0"/>
          </a:p>
        </p:txBody>
      </p:sp>
      <p:sp>
        <p:nvSpPr>
          <p:cNvPr id="4" name="灯片编号占位符 3"/>
          <p:cNvSpPr>
            <a:spLocks noGrp="1"/>
          </p:cNvSpPr>
          <p:nvPr>
            <p:ph type="sldNum" sz="quarter" idx="5"/>
          </p:nvPr>
        </p:nvSpPr>
        <p:spPr/>
        <p:txBody>
          <a:bodyPr/>
          <a:lstStyle/>
          <a:p>
            <a:fld id="{5BED1A70-94FB-4B8C-B566-753D0875AD3F}" type="slidenum">
              <a:rPr lang="zh-TW" altLang="en-US" smtClean="0"/>
              <a:t>6</a:t>
            </a:fld>
            <a:endParaRPr lang="zh-TW" altLang="en-US"/>
          </a:p>
        </p:txBody>
      </p:sp>
    </p:spTree>
    <p:extLst>
      <p:ext uri="{BB962C8B-B14F-4D97-AF65-F5344CB8AC3E}">
        <p14:creationId xmlns:p14="http://schemas.microsoft.com/office/powerpoint/2010/main" val="610988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en-US" altLang="zh-TW" dirty="0" err="1"/>
              <a:t>Borsboom</a:t>
            </a:r>
            <a:r>
              <a:rPr lang="en-US" altLang="zh-TW" dirty="0"/>
              <a:t> D, Cramer AOJ, </a:t>
            </a:r>
            <a:r>
              <a:rPr lang="en-US" altLang="zh-TW" dirty="0" err="1"/>
              <a:t>Schmittmann</a:t>
            </a:r>
            <a:r>
              <a:rPr lang="en-US" altLang="zh-TW" dirty="0"/>
              <a:t> VD, </a:t>
            </a:r>
            <a:r>
              <a:rPr lang="en-US" altLang="zh-TW" dirty="0" err="1"/>
              <a:t>Epskamp</a:t>
            </a:r>
            <a:r>
              <a:rPr lang="en-US" altLang="zh-TW" dirty="0"/>
              <a:t> S, </a:t>
            </a:r>
            <a:r>
              <a:rPr lang="en-US" altLang="zh-TW" dirty="0" err="1"/>
              <a:t>Waldorp</a:t>
            </a:r>
            <a:r>
              <a:rPr lang="en-US" altLang="zh-TW" dirty="0"/>
              <a:t> LJ. The small world of psychopathology. </a:t>
            </a:r>
            <a:r>
              <a:rPr lang="en-US" altLang="zh-TW" dirty="0" err="1"/>
              <a:t>PloS</a:t>
            </a:r>
            <a:r>
              <a:rPr lang="en-US" altLang="zh-TW" dirty="0"/>
              <a:t> One. 2011; 6. </a:t>
            </a:r>
            <a:r>
              <a:rPr lang="en-US" altLang="zh-TW" dirty="0" err="1"/>
              <a:t>doi</a:t>
            </a:r>
            <a:r>
              <a:rPr lang="en-US" altLang="zh-TW" dirty="0"/>
              <a:t>: 10.1371/journal.pone.0027407</a:t>
            </a:r>
          </a:p>
          <a:p>
            <a:pPr marL="228600" indent="-228600">
              <a:buFont typeface="+mj-lt"/>
              <a:buAutoNum type="arabicPeriod"/>
            </a:pPr>
            <a:r>
              <a:rPr lang="en-US" altLang="zh-TW" dirty="0" err="1"/>
              <a:t>Tio</a:t>
            </a:r>
            <a:r>
              <a:rPr lang="en-US" altLang="zh-TW" dirty="0"/>
              <a:t> P, </a:t>
            </a:r>
            <a:r>
              <a:rPr lang="en-US" altLang="zh-TW" dirty="0" err="1"/>
              <a:t>Epskamp</a:t>
            </a:r>
            <a:r>
              <a:rPr lang="en-US" altLang="zh-TW" dirty="0"/>
              <a:t> S, </a:t>
            </a:r>
            <a:r>
              <a:rPr lang="en-US" altLang="zh-TW" dirty="0" err="1"/>
              <a:t>Noordhof</a:t>
            </a:r>
            <a:r>
              <a:rPr lang="en-US" altLang="zh-TW" dirty="0"/>
              <a:t> A and </a:t>
            </a:r>
            <a:r>
              <a:rPr lang="en-US" altLang="zh-TW" dirty="0" err="1"/>
              <a:t>Borsboom</a:t>
            </a:r>
            <a:r>
              <a:rPr lang="en-US" altLang="zh-TW" dirty="0"/>
              <a:t> D. Mapping the manuals of madness: Comparing the ICD-10 and DSM-IV-TR using a network approach. International Journal of Methods In Psychiatric Research. 2016; 25: 267-276. </a:t>
            </a:r>
            <a:r>
              <a:rPr lang="en-US" altLang="zh-TW" dirty="0" err="1"/>
              <a:t>doi</a:t>
            </a:r>
            <a:r>
              <a:rPr lang="en-US" altLang="zh-TW" dirty="0"/>
              <a:t>: 10.1002/mpr.1503</a:t>
            </a:r>
          </a:p>
          <a:p>
            <a:pPr marL="228600" indent="-228600">
              <a:buFont typeface="+mj-lt"/>
              <a:buAutoNum type="arabicPeriod"/>
            </a:pPr>
            <a:r>
              <a:rPr lang="en-US" altLang="zh-TW" dirty="0"/>
              <a:t>Forbes MK. Implications of the symptom-level overlap among DSM diagnoses for dimensions of psychopathology. Journal of Emotion and Psychopathology. 2023; 1(1): 104-112. </a:t>
            </a:r>
            <a:r>
              <a:rPr lang="en-US" altLang="zh-TW" dirty="0" err="1"/>
              <a:t>doi</a:t>
            </a:r>
            <a:r>
              <a:rPr lang="en-US" altLang="zh-TW" dirty="0"/>
              <a:t>: 10.55913/joep.v1i1.6</a:t>
            </a:r>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7</a:t>
            </a:fld>
            <a:endParaRPr lang="zh-TW" altLang="en-US"/>
          </a:p>
        </p:txBody>
      </p:sp>
    </p:spTree>
    <p:extLst>
      <p:ext uri="{BB962C8B-B14F-4D97-AF65-F5344CB8AC3E}">
        <p14:creationId xmlns:p14="http://schemas.microsoft.com/office/powerpoint/2010/main" val="32646259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en-US" altLang="zh-TW" dirty="0" err="1"/>
              <a:t>Borsboom</a:t>
            </a:r>
            <a:r>
              <a:rPr lang="en-US" altLang="zh-TW" dirty="0"/>
              <a:t> D, Cramer AOJ, </a:t>
            </a:r>
            <a:r>
              <a:rPr lang="en-US" altLang="zh-TW" dirty="0" err="1"/>
              <a:t>Schmittmann</a:t>
            </a:r>
            <a:r>
              <a:rPr lang="en-US" altLang="zh-TW" dirty="0"/>
              <a:t> VD, </a:t>
            </a:r>
            <a:r>
              <a:rPr lang="en-US" altLang="zh-TW" dirty="0" err="1"/>
              <a:t>Epskamp</a:t>
            </a:r>
            <a:r>
              <a:rPr lang="en-US" altLang="zh-TW" dirty="0"/>
              <a:t> S, </a:t>
            </a:r>
            <a:r>
              <a:rPr lang="en-US" altLang="zh-TW" dirty="0" err="1"/>
              <a:t>Waldorp</a:t>
            </a:r>
            <a:r>
              <a:rPr lang="en-US" altLang="zh-TW" dirty="0"/>
              <a:t> LJ. The small world of psychopathology. </a:t>
            </a:r>
            <a:r>
              <a:rPr lang="en-US" altLang="zh-TW" dirty="0" err="1"/>
              <a:t>PloS</a:t>
            </a:r>
            <a:r>
              <a:rPr lang="en-US" altLang="zh-TW" dirty="0"/>
              <a:t> One. 2011; 6. </a:t>
            </a:r>
            <a:r>
              <a:rPr lang="en-US" altLang="zh-TW" dirty="0" err="1"/>
              <a:t>doi</a:t>
            </a:r>
            <a:r>
              <a:rPr lang="en-US" altLang="zh-TW" dirty="0"/>
              <a:t>: 10.1371/journal.pone.0027407</a:t>
            </a:r>
          </a:p>
          <a:p>
            <a:pPr marL="228600" indent="-228600">
              <a:buFont typeface="+mj-lt"/>
              <a:buAutoNum type="arabicPeriod"/>
            </a:pPr>
            <a:r>
              <a:rPr lang="en-US" altLang="zh-TW" dirty="0" err="1"/>
              <a:t>Tio</a:t>
            </a:r>
            <a:r>
              <a:rPr lang="en-US" altLang="zh-TW" dirty="0"/>
              <a:t> P, </a:t>
            </a:r>
            <a:r>
              <a:rPr lang="en-US" altLang="zh-TW" dirty="0" err="1"/>
              <a:t>Epskamp</a:t>
            </a:r>
            <a:r>
              <a:rPr lang="en-US" altLang="zh-TW" dirty="0"/>
              <a:t> S, </a:t>
            </a:r>
            <a:r>
              <a:rPr lang="en-US" altLang="zh-TW" dirty="0" err="1"/>
              <a:t>Noordhof</a:t>
            </a:r>
            <a:r>
              <a:rPr lang="en-US" altLang="zh-TW" dirty="0"/>
              <a:t> A and </a:t>
            </a:r>
            <a:r>
              <a:rPr lang="en-US" altLang="zh-TW" dirty="0" err="1"/>
              <a:t>Borsboom</a:t>
            </a:r>
            <a:r>
              <a:rPr lang="en-US" altLang="zh-TW" dirty="0"/>
              <a:t> D. Mapping the manuals of madness: Comparing the ICD-10 and DSM-IV-TR using a network approach. International Journal of Methods In Psychiatric Research. 2016; 25: 267-276. </a:t>
            </a:r>
            <a:r>
              <a:rPr lang="en-US" altLang="zh-TW" dirty="0" err="1"/>
              <a:t>doi</a:t>
            </a:r>
            <a:r>
              <a:rPr lang="en-US" altLang="zh-TW" dirty="0"/>
              <a:t>: 10.1002/mpr.1503</a:t>
            </a:r>
          </a:p>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10</a:t>
            </a:fld>
            <a:endParaRPr lang="zh-TW" altLang="en-US"/>
          </a:p>
        </p:txBody>
      </p:sp>
    </p:spTree>
    <p:extLst>
      <p:ext uri="{BB962C8B-B14F-4D97-AF65-F5344CB8AC3E}">
        <p14:creationId xmlns:p14="http://schemas.microsoft.com/office/powerpoint/2010/main" val="6783430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11</a:t>
            </a:fld>
            <a:endParaRPr lang="zh-TW" altLang="en-US"/>
          </a:p>
        </p:txBody>
      </p:sp>
    </p:spTree>
    <p:extLst>
      <p:ext uri="{BB962C8B-B14F-4D97-AF65-F5344CB8AC3E}">
        <p14:creationId xmlns:p14="http://schemas.microsoft.com/office/powerpoint/2010/main" val="33250004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12</a:t>
            </a:fld>
            <a:endParaRPr lang="zh-TW" altLang="en-US"/>
          </a:p>
        </p:txBody>
      </p:sp>
    </p:spTree>
    <p:extLst>
      <p:ext uri="{BB962C8B-B14F-4D97-AF65-F5344CB8AC3E}">
        <p14:creationId xmlns:p14="http://schemas.microsoft.com/office/powerpoint/2010/main" val="40381221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13</a:t>
            </a:fld>
            <a:endParaRPr lang="zh-TW" altLang="en-US"/>
          </a:p>
        </p:txBody>
      </p:sp>
    </p:spTree>
    <p:extLst>
      <p:ext uri="{BB962C8B-B14F-4D97-AF65-F5344CB8AC3E}">
        <p14:creationId xmlns:p14="http://schemas.microsoft.com/office/powerpoint/2010/main" val="2347035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dirty="0"/>
          </a:p>
        </p:txBody>
      </p:sp>
      <p:sp>
        <p:nvSpPr>
          <p:cNvPr id="4" name="灯片编号占位符 3"/>
          <p:cNvSpPr>
            <a:spLocks noGrp="1"/>
          </p:cNvSpPr>
          <p:nvPr>
            <p:ph type="sldNum" sz="quarter" idx="10"/>
          </p:nvPr>
        </p:nvSpPr>
        <p:spPr/>
        <p:txBody>
          <a:bodyPr/>
          <a:lstStyle/>
          <a:p>
            <a:fld id="{5BED1A70-94FB-4B8C-B566-753D0875AD3F}" type="slidenum">
              <a:rPr lang="zh-TW" altLang="en-US" smtClean="0"/>
              <a:t>14</a:t>
            </a:fld>
            <a:endParaRPr lang="zh-TW" altLang="en-US"/>
          </a:p>
        </p:txBody>
      </p:sp>
    </p:spTree>
    <p:extLst>
      <p:ext uri="{BB962C8B-B14F-4D97-AF65-F5344CB8AC3E}">
        <p14:creationId xmlns:p14="http://schemas.microsoft.com/office/powerpoint/2010/main" val="28308090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TW"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TW" altLang="en-US"/>
          </a:p>
        </p:txBody>
      </p:sp>
      <p:sp>
        <p:nvSpPr>
          <p:cNvPr id="4" name="日期占位符 3"/>
          <p:cNvSpPr>
            <a:spLocks noGrp="1"/>
          </p:cNvSpPr>
          <p:nvPr>
            <p:ph type="dt" sz="half" idx="10"/>
          </p:nvPr>
        </p:nvSpPr>
        <p:spPr/>
        <p:txBody>
          <a:bodyPr/>
          <a:lstStyle/>
          <a:p>
            <a:fld id="{C8AC2331-1725-48EA-8E37-91DDC4DD161B}" type="datetimeFigureOut">
              <a:rPr lang="zh-TW" altLang="en-US" smtClean="0"/>
              <a:t>2023/4/11</a:t>
            </a:fld>
            <a:endParaRPr lang="zh-TW" altLang="en-US"/>
          </a:p>
        </p:txBody>
      </p:sp>
      <p:sp>
        <p:nvSpPr>
          <p:cNvPr id="5" name="页脚占位符 4"/>
          <p:cNvSpPr>
            <a:spLocks noGrp="1"/>
          </p:cNvSpPr>
          <p:nvPr>
            <p:ph type="ftr" sz="quarter" idx="11"/>
          </p:nvPr>
        </p:nvSpPr>
        <p:spPr/>
        <p:txBody>
          <a:bodyPr/>
          <a:lstStyle/>
          <a:p>
            <a:endParaRPr lang="zh-TW" altLang="en-US"/>
          </a:p>
        </p:txBody>
      </p:sp>
      <p:sp>
        <p:nvSpPr>
          <p:cNvPr id="6" name="灯片编号占位符 5"/>
          <p:cNvSpPr>
            <a:spLocks noGrp="1"/>
          </p:cNvSpPr>
          <p:nvPr>
            <p:ph type="sldNum" sz="quarter" idx="12"/>
          </p:nvPr>
        </p:nvSpPr>
        <p:spPr/>
        <p:txBody>
          <a:body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1635721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TW"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4" name="日期占位符 3"/>
          <p:cNvSpPr>
            <a:spLocks noGrp="1"/>
          </p:cNvSpPr>
          <p:nvPr>
            <p:ph type="dt" sz="half" idx="10"/>
          </p:nvPr>
        </p:nvSpPr>
        <p:spPr/>
        <p:txBody>
          <a:bodyPr/>
          <a:lstStyle/>
          <a:p>
            <a:fld id="{C8AC2331-1725-48EA-8E37-91DDC4DD161B}" type="datetimeFigureOut">
              <a:rPr lang="zh-TW" altLang="en-US" smtClean="0"/>
              <a:t>2023/4/11</a:t>
            </a:fld>
            <a:endParaRPr lang="zh-TW" altLang="en-US"/>
          </a:p>
        </p:txBody>
      </p:sp>
      <p:sp>
        <p:nvSpPr>
          <p:cNvPr id="5" name="页脚占位符 4"/>
          <p:cNvSpPr>
            <a:spLocks noGrp="1"/>
          </p:cNvSpPr>
          <p:nvPr>
            <p:ph type="ftr" sz="quarter" idx="11"/>
          </p:nvPr>
        </p:nvSpPr>
        <p:spPr/>
        <p:txBody>
          <a:bodyPr/>
          <a:lstStyle/>
          <a:p>
            <a:endParaRPr lang="zh-TW" altLang="en-US"/>
          </a:p>
        </p:txBody>
      </p:sp>
      <p:sp>
        <p:nvSpPr>
          <p:cNvPr id="6" name="灯片编号占位符 5"/>
          <p:cNvSpPr>
            <a:spLocks noGrp="1"/>
          </p:cNvSpPr>
          <p:nvPr>
            <p:ph type="sldNum" sz="quarter" idx="12"/>
          </p:nvPr>
        </p:nvSpPr>
        <p:spPr/>
        <p:txBody>
          <a:body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3673188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TW"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4" name="日期占位符 3"/>
          <p:cNvSpPr>
            <a:spLocks noGrp="1"/>
          </p:cNvSpPr>
          <p:nvPr>
            <p:ph type="dt" sz="half" idx="10"/>
          </p:nvPr>
        </p:nvSpPr>
        <p:spPr/>
        <p:txBody>
          <a:bodyPr/>
          <a:lstStyle/>
          <a:p>
            <a:fld id="{C8AC2331-1725-48EA-8E37-91DDC4DD161B}" type="datetimeFigureOut">
              <a:rPr lang="zh-TW" altLang="en-US" smtClean="0"/>
              <a:t>2023/4/11</a:t>
            </a:fld>
            <a:endParaRPr lang="zh-TW" altLang="en-US"/>
          </a:p>
        </p:txBody>
      </p:sp>
      <p:sp>
        <p:nvSpPr>
          <p:cNvPr id="5" name="页脚占位符 4"/>
          <p:cNvSpPr>
            <a:spLocks noGrp="1"/>
          </p:cNvSpPr>
          <p:nvPr>
            <p:ph type="ftr" sz="quarter" idx="11"/>
          </p:nvPr>
        </p:nvSpPr>
        <p:spPr/>
        <p:txBody>
          <a:bodyPr/>
          <a:lstStyle/>
          <a:p>
            <a:endParaRPr lang="zh-TW" altLang="en-US"/>
          </a:p>
        </p:txBody>
      </p:sp>
      <p:sp>
        <p:nvSpPr>
          <p:cNvPr id="6" name="灯片编号占位符 5"/>
          <p:cNvSpPr>
            <a:spLocks noGrp="1"/>
          </p:cNvSpPr>
          <p:nvPr>
            <p:ph type="sldNum" sz="quarter" idx="12"/>
          </p:nvPr>
        </p:nvSpPr>
        <p:spPr/>
        <p:txBody>
          <a:body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19947055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TW" altLang="en-US"/>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4" name="日期占位符 3"/>
          <p:cNvSpPr>
            <a:spLocks noGrp="1"/>
          </p:cNvSpPr>
          <p:nvPr>
            <p:ph type="dt" sz="half" idx="10"/>
          </p:nvPr>
        </p:nvSpPr>
        <p:spPr/>
        <p:txBody>
          <a:bodyPr/>
          <a:lstStyle/>
          <a:p>
            <a:fld id="{C8AC2331-1725-48EA-8E37-91DDC4DD161B}" type="datetimeFigureOut">
              <a:rPr lang="zh-TW" altLang="en-US" smtClean="0"/>
              <a:t>2023/4/11</a:t>
            </a:fld>
            <a:endParaRPr lang="zh-TW" altLang="en-US"/>
          </a:p>
        </p:txBody>
      </p:sp>
      <p:sp>
        <p:nvSpPr>
          <p:cNvPr id="5" name="页脚占位符 4"/>
          <p:cNvSpPr>
            <a:spLocks noGrp="1"/>
          </p:cNvSpPr>
          <p:nvPr>
            <p:ph type="ftr" sz="quarter" idx="11"/>
          </p:nvPr>
        </p:nvSpPr>
        <p:spPr/>
        <p:txBody>
          <a:bodyPr/>
          <a:lstStyle/>
          <a:p>
            <a:endParaRPr lang="zh-TW" altLang="en-US"/>
          </a:p>
        </p:txBody>
      </p:sp>
      <p:sp>
        <p:nvSpPr>
          <p:cNvPr id="6" name="灯片编号占位符 5"/>
          <p:cNvSpPr>
            <a:spLocks noGrp="1"/>
          </p:cNvSpPr>
          <p:nvPr>
            <p:ph type="sldNum" sz="quarter" idx="12"/>
          </p:nvPr>
        </p:nvSpPr>
        <p:spPr/>
        <p:txBody>
          <a:body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8745237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TW"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8AC2331-1725-48EA-8E37-91DDC4DD161B}" type="datetimeFigureOut">
              <a:rPr lang="zh-TW" altLang="en-US" smtClean="0"/>
              <a:t>2023/4/11</a:t>
            </a:fld>
            <a:endParaRPr lang="zh-TW" altLang="en-US"/>
          </a:p>
        </p:txBody>
      </p:sp>
      <p:sp>
        <p:nvSpPr>
          <p:cNvPr id="5" name="页脚占位符 4"/>
          <p:cNvSpPr>
            <a:spLocks noGrp="1"/>
          </p:cNvSpPr>
          <p:nvPr>
            <p:ph type="ftr" sz="quarter" idx="11"/>
          </p:nvPr>
        </p:nvSpPr>
        <p:spPr/>
        <p:txBody>
          <a:bodyPr/>
          <a:lstStyle/>
          <a:p>
            <a:endParaRPr lang="zh-TW" altLang="en-US"/>
          </a:p>
        </p:txBody>
      </p:sp>
      <p:sp>
        <p:nvSpPr>
          <p:cNvPr id="6" name="灯片编号占位符 5"/>
          <p:cNvSpPr>
            <a:spLocks noGrp="1"/>
          </p:cNvSpPr>
          <p:nvPr>
            <p:ph type="sldNum" sz="quarter" idx="12"/>
          </p:nvPr>
        </p:nvSpPr>
        <p:spPr/>
        <p:txBody>
          <a:body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4289304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TW"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5" name="日期占位符 4"/>
          <p:cNvSpPr>
            <a:spLocks noGrp="1"/>
          </p:cNvSpPr>
          <p:nvPr>
            <p:ph type="dt" sz="half" idx="10"/>
          </p:nvPr>
        </p:nvSpPr>
        <p:spPr/>
        <p:txBody>
          <a:bodyPr/>
          <a:lstStyle/>
          <a:p>
            <a:fld id="{C8AC2331-1725-48EA-8E37-91DDC4DD161B}" type="datetimeFigureOut">
              <a:rPr lang="zh-TW" altLang="en-US" smtClean="0"/>
              <a:t>2023/4/11</a:t>
            </a:fld>
            <a:endParaRPr lang="zh-TW" altLang="en-US"/>
          </a:p>
        </p:txBody>
      </p:sp>
      <p:sp>
        <p:nvSpPr>
          <p:cNvPr id="6" name="页脚占位符 5"/>
          <p:cNvSpPr>
            <a:spLocks noGrp="1"/>
          </p:cNvSpPr>
          <p:nvPr>
            <p:ph type="ftr" sz="quarter" idx="11"/>
          </p:nvPr>
        </p:nvSpPr>
        <p:spPr/>
        <p:txBody>
          <a:bodyPr/>
          <a:lstStyle/>
          <a:p>
            <a:endParaRPr lang="zh-TW" altLang="en-US"/>
          </a:p>
        </p:txBody>
      </p:sp>
      <p:sp>
        <p:nvSpPr>
          <p:cNvPr id="7" name="灯片编号占位符 6"/>
          <p:cNvSpPr>
            <a:spLocks noGrp="1"/>
          </p:cNvSpPr>
          <p:nvPr>
            <p:ph type="sldNum" sz="quarter" idx="12"/>
          </p:nvPr>
        </p:nvSpPr>
        <p:spPr/>
        <p:txBody>
          <a:body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602398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TW"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7" name="日期占位符 6"/>
          <p:cNvSpPr>
            <a:spLocks noGrp="1"/>
          </p:cNvSpPr>
          <p:nvPr>
            <p:ph type="dt" sz="half" idx="10"/>
          </p:nvPr>
        </p:nvSpPr>
        <p:spPr/>
        <p:txBody>
          <a:bodyPr/>
          <a:lstStyle/>
          <a:p>
            <a:fld id="{C8AC2331-1725-48EA-8E37-91DDC4DD161B}" type="datetimeFigureOut">
              <a:rPr lang="zh-TW" altLang="en-US" smtClean="0"/>
              <a:t>2023/4/11</a:t>
            </a:fld>
            <a:endParaRPr lang="zh-TW" altLang="en-US"/>
          </a:p>
        </p:txBody>
      </p:sp>
      <p:sp>
        <p:nvSpPr>
          <p:cNvPr id="8" name="页脚占位符 7"/>
          <p:cNvSpPr>
            <a:spLocks noGrp="1"/>
          </p:cNvSpPr>
          <p:nvPr>
            <p:ph type="ftr" sz="quarter" idx="11"/>
          </p:nvPr>
        </p:nvSpPr>
        <p:spPr/>
        <p:txBody>
          <a:bodyPr/>
          <a:lstStyle/>
          <a:p>
            <a:endParaRPr lang="zh-TW" altLang="en-US"/>
          </a:p>
        </p:txBody>
      </p:sp>
      <p:sp>
        <p:nvSpPr>
          <p:cNvPr id="9" name="灯片编号占位符 8"/>
          <p:cNvSpPr>
            <a:spLocks noGrp="1"/>
          </p:cNvSpPr>
          <p:nvPr>
            <p:ph type="sldNum" sz="quarter" idx="12"/>
          </p:nvPr>
        </p:nvSpPr>
        <p:spPr/>
        <p:txBody>
          <a:body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1564675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TW" altLang="en-US"/>
          </a:p>
        </p:txBody>
      </p:sp>
      <p:sp>
        <p:nvSpPr>
          <p:cNvPr id="3" name="日期占位符 2"/>
          <p:cNvSpPr>
            <a:spLocks noGrp="1"/>
          </p:cNvSpPr>
          <p:nvPr>
            <p:ph type="dt" sz="half" idx="10"/>
          </p:nvPr>
        </p:nvSpPr>
        <p:spPr/>
        <p:txBody>
          <a:bodyPr/>
          <a:lstStyle/>
          <a:p>
            <a:fld id="{C8AC2331-1725-48EA-8E37-91DDC4DD161B}" type="datetimeFigureOut">
              <a:rPr lang="zh-TW" altLang="en-US" smtClean="0"/>
              <a:t>2023/4/11</a:t>
            </a:fld>
            <a:endParaRPr lang="zh-TW" altLang="en-US"/>
          </a:p>
        </p:txBody>
      </p:sp>
      <p:sp>
        <p:nvSpPr>
          <p:cNvPr id="4" name="页脚占位符 3"/>
          <p:cNvSpPr>
            <a:spLocks noGrp="1"/>
          </p:cNvSpPr>
          <p:nvPr>
            <p:ph type="ftr" sz="quarter" idx="11"/>
          </p:nvPr>
        </p:nvSpPr>
        <p:spPr/>
        <p:txBody>
          <a:bodyPr/>
          <a:lstStyle/>
          <a:p>
            <a:endParaRPr lang="zh-TW" altLang="en-US"/>
          </a:p>
        </p:txBody>
      </p:sp>
      <p:sp>
        <p:nvSpPr>
          <p:cNvPr id="5" name="灯片编号占位符 4"/>
          <p:cNvSpPr>
            <a:spLocks noGrp="1"/>
          </p:cNvSpPr>
          <p:nvPr>
            <p:ph type="sldNum" sz="quarter" idx="12"/>
          </p:nvPr>
        </p:nvSpPr>
        <p:spPr/>
        <p:txBody>
          <a:body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3654516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8AC2331-1725-48EA-8E37-91DDC4DD161B}" type="datetimeFigureOut">
              <a:rPr lang="zh-TW" altLang="en-US" smtClean="0"/>
              <a:t>2023/4/11</a:t>
            </a:fld>
            <a:endParaRPr lang="zh-TW" altLang="en-US"/>
          </a:p>
        </p:txBody>
      </p:sp>
      <p:sp>
        <p:nvSpPr>
          <p:cNvPr id="3" name="页脚占位符 2"/>
          <p:cNvSpPr>
            <a:spLocks noGrp="1"/>
          </p:cNvSpPr>
          <p:nvPr>
            <p:ph type="ftr" sz="quarter" idx="11"/>
          </p:nvPr>
        </p:nvSpPr>
        <p:spPr/>
        <p:txBody>
          <a:bodyPr/>
          <a:lstStyle/>
          <a:p>
            <a:endParaRPr lang="zh-TW" altLang="en-US"/>
          </a:p>
        </p:txBody>
      </p:sp>
      <p:sp>
        <p:nvSpPr>
          <p:cNvPr id="4" name="灯片编号占位符 3"/>
          <p:cNvSpPr>
            <a:spLocks noGrp="1"/>
          </p:cNvSpPr>
          <p:nvPr>
            <p:ph type="sldNum" sz="quarter" idx="12"/>
          </p:nvPr>
        </p:nvSpPr>
        <p:spPr/>
        <p:txBody>
          <a:body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3469892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TW"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8AC2331-1725-48EA-8E37-91DDC4DD161B}" type="datetimeFigureOut">
              <a:rPr lang="zh-TW" altLang="en-US" smtClean="0"/>
              <a:t>2023/4/11</a:t>
            </a:fld>
            <a:endParaRPr lang="zh-TW" altLang="en-US"/>
          </a:p>
        </p:txBody>
      </p:sp>
      <p:sp>
        <p:nvSpPr>
          <p:cNvPr id="6" name="页脚占位符 5"/>
          <p:cNvSpPr>
            <a:spLocks noGrp="1"/>
          </p:cNvSpPr>
          <p:nvPr>
            <p:ph type="ftr" sz="quarter" idx="11"/>
          </p:nvPr>
        </p:nvSpPr>
        <p:spPr/>
        <p:txBody>
          <a:bodyPr/>
          <a:lstStyle/>
          <a:p>
            <a:endParaRPr lang="zh-TW" altLang="en-US"/>
          </a:p>
        </p:txBody>
      </p:sp>
      <p:sp>
        <p:nvSpPr>
          <p:cNvPr id="7" name="灯片编号占位符 6"/>
          <p:cNvSpPr>
            <a:spLocks noGrp="1"/>
          </p:cNvSpPr>
          <p:nvPr>
            <p:ph type="sldNum" sz="quarter" idx="12"/>
          </p:nvPr>
        </p:nvSpPr>
        <p:spPr/>
        <p:txBody>
          <a:body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398749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TW"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8AC2331-1725-48EA-8E37-91DDC4DD161B}" type="datetimeFigureOut">
              <a:rPr lang="zh-TW" altLang="en-US" smtClean="0"/>
              <a:t>2023/4/11</a:t>
            </a:fld>
            <a:endParaRPr lang="zh-TW" altLang="en-US"/>
          </a:p>
        </p:txBody>
      </p:sp>
      <p:sp>
        <p:nvSpPr>
          <p:cNvPr id="6" name="页脚占位符 5"/>
          <p:cNvSpPr>
            <a:spLocks noGrp="1"/>
          </p:cNvSpPr>
          <p:nvPr>
            <p:ph type="ftr" sz="quarter" idx="11"/>
          </p:nvPr>
        </p:nvSpPr>
        <p:spPr/>
        <p:txBody>
          <a:bodyPr/>
          <a:lstStyle/>
          <a:p>
            <a:endParaRPr lang="zh-TW" altLang="en-US"/>
          </a:p>
        </p:txBody>
      </p:sp>
      <p:sp>
        <p:nvSpPr>
          <p:cNvPr id="7" name="灯片编号占位符 6"/>
          <p:cNvSpPr>
            <a:spLocks noGrp="1"/>
          </p:cNvSpPr>
          <p:nvPr>
            <p:ph type="sldNum" sz="quarter" idx="12"/>
          </p:nvPr>
        </p:nvSpPr>
        <p:spPr/>
        <p:txBody>
          <a:body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3641210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TW"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TW"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AC2331-1725-48EA-8E37-91DDC4DD161B}" type="datetimeFigureOut">
              <a:rPr lang="zh-TW" altLang="en-US" smtClean="0"/>
              <a:t>2023/4/11</a:t>
            </a:fld>
            <a:endParaRPr lang="zh-TW"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50B8FF-8D66-4DC2-B387-9C98F3369A95}" type="slidenum">
              <a:rPr lang="zh-TW" altLang="en-US" smtClean="0"/>
              <a:t>‹#›</a:t>
            </a:fld>
            <a:endParaRPr lang="zh-TW" altLang="en-US"/>
          </a:p>
        </p:txBody>
      </p:sp>
    </p:spTree>
    <p:extLst>
      <p:ext uri="{BB962C8B-B14F-4D97-AF65-F5344CB8AC3E}">
        <p14:creationId xmlns:p14="http://schemas.microsoft.com/office/powerpoint/2010/main" val="10363082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5248"/>
          </a:xfrm>
          <a:prstGeom prst="rect">
            <a:avLst/>
          </a:prstGeom>
        </p:spPr>
      </p:pic>
      <p:sp>
        <p:nvSpPr>
          <p:cNvPr id="2" name="矩形 1"/>
          <p:cNvSpPr/>
          <p:nvPr/>
        </p:nvSpPr>
        <p:spPr>
          <a:xfrm>
            <a:off x="0" y="2551837"/>
            <a:ext cx="12192000" cy="1754326"/>
          </a:xfrm>
          <a:prstGeom prst="rect">
            <a:avLst/>
          </a:prstGeom>
        </p:spPr>
        <p:txBody>
          <a:bodyPr wrap="square">
            <a:spAutoFit/>
          </a:bodyPr>
          <a:lstStyle/>
          <a:p>
            <a:pPr algn="ctr"/>
            <a:r>
              <a:rPr lang="zh-TW" altLang="en-US" sz="3600" dirty="0">
                <a:solidFill>
                  <a:srgbClr val="005B70"/>
                </a:solidFill>
              </a:rPr>
              <a:t>Elemental Psychopathology: </a:t>
            </a:r>
            <a:endParaRPr lang="en-US" altLang="zh-TW" sz="3600" dirty="0">
              <a:solidFill>
                <a:srgbClr val="005B70"/>
              </a:solidFill>
            </a:endParaRPr>
          </a:p>
          <a:p>
            <a:pPr algn="ctr"/>
            <a:r>
              <a:rPr lang="zh-TW" altLang="en-US" sz="3600" dirty="0">
                <a:solidFill>
                  <a:srgbClr val="005B70"/>
                </a:solidFill>
              </a:rPr>
              <a:t>Distilling Constituent Symptoms </a:t>
            </a:r>
            <a:r>
              <a:rPr lang="en-US" altLang="zh-CN" sz="3600" dirty="0">
                <a:solidFill>
                  <a:srgbClr val="005B70"/>
                </a:solidFill>
              </a:rPr>
              <a:t>a</a:t>
            </a:r>
            <a:r>
              <a:rPr lang="zh-TW" altLang="en-US" sz="3600" dirty="0">
                <a:solidFill>
                  <a:srgbClr val="005B70"/>
                </a:solidFill>
              </a:rPr>
              <a:t>nd Patterns </a:t>
            </a:r>
            <a:r>
              <a:rPr lang="en-US" altLang="zh-TW" sz="3600" dirty="0">
                <a:solidFill>
                  <a:srgbClr val="005B70"/>
                </a:solidFill>
              </a:rPr>
              <a:t>o</a:t>
            </a:r>
            <a:r>
              <a:rPr lang="zh-TW" altLang="en-US" sz="3600" dirty="0">
                <a:solidFill>
                  <a:srgbClr val="005B70"/>
                </a:solidFill>
              </a:rPr>
              <a:t>f Repetition </a:t>
            </a:r>
            <a:endParaRPr lang="en-US" altLang="zh-TW" sz="3600" dirty="0">
              <a:solidFill>
                <a:srgbClr val="005B70"/>
              </a:solidFill>
            </a:endParaRPr>
          </a:p>
          <a:p>
            <a:pPr algn="ctr"/>
            <a:r>
              <a:rPr lang="en-US" altLang="zh-TW" sz="3600" dirty="0">
                <a:solidFill>
                  <a:srgbClr val="005B70"/>
                </a:solidFill>
              </a:rPr>
              <a:t>i</a:t>
            </a:r>
            <a:r>
              <a:rPr lang="zh-TW" altLang="en-US" sz="3600" dirty="0">
                <a:solidFill>
                  <a:srgbClr val="005B70"/>
                </a:solidFill>
              </a:rPr>
              <a:t>n The Diagnostic Criteria </a:t>
            </a:r>
            <a:r>
              <a:rPr lang="en-US" altLang="zh-TW" sz="3600" dirty="0">
                <a:solidFill>
                  <a:srgbClr val="005B70"/>
                </a:solidFill>
              </a:rPr>
              <a:t>o</a:t>
            </a:r>
            <a:r>
              <a:rPr lang="zh-TW" altLang="en-US" sz="3600" dirty="0">
                <a:solidFill>
                  <a:srgbClr val="005B70"/>
                </a:solidFill>
              </a:rPr>
              <a:t>f The DSM-5</a:t>
            </a:r>
          </a:p>
        </p:txBody>
      </p:sp>
      <p:sp>
        <p:nvSpPr>
          <p:cNvPr id="5" name="矩形 4"/>
          <p:cNvSpPr/>
          <p:nvPr/>
        </p:nvSpPr>
        <p:spPr>
          <a:xfrm>
            <a:off x="210312" y="173736"/>
            <a:ext cx="11777472" cy="6519672"/>
          </a:xfrm>
          <a:prstGeom prst="rect">
            <a:avLst/>
          </a:prstGeom>
          <a:noFill/>
          <a:ln w="76200">
            <a:solidFill>
              <a:srgbClr val="005B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p:cNvSpPr/>
          <p:nvPr/>
        </p:nvSpPr>
        <p:spPr>
          <a:xfrm>
            <a:off x="280416" y="242316"/>
            <a:ext cx="11631168" cy="6373368"/>
          </a:xfrm>
          <a:prstGeom prst="rect">
            <a:avLst/>
          </a:prstGeom>
          <a:noFill/>
          <a:ln w="76200">
            <a:solidFill>
              <a:srgbClr val="74AA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93754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Method</a:t>
            </a:r>
            <a:endParaRPr lang="zh-TW" altLang="en-US" sz="3600" b="1" dirty="0">
              <a:latin typeface="Times New Roman" panose="02020603050405020304" pitchFamily="18" charset="0"/>
              <a:cs typeface="Times New Roman" panose="02020603050405020304" pitchFamily="18" charset="0"/>
            </a:endParaRPr>
          </a:p>
        </p:txBody>
      </p:sp>
      <p:sp>
        <p:nvSpPr>
          <p:cNvPr id="8" name="矩形 7"/>
          <p:cNvSpPr/>
          <p:nvPr/>
        </p:nvSpPr>
        <p:spPr>
          <a:xfrm>
            <a:off x="265814" y="1028343"/>
            <a:ext cx="8367823" cy="5078313"/>
          </a:xfrm>
          <a:prstGeom prst="rect">
            <a:avLst/>
          </a:prstGeom>
        </p:spPr>
        <p:txBody>
          <a:bodyPr wrap="square">
            <a:spAutoFit/>
          </a:bodyPr>
          <a:lstStyle/>
          <a:p>
            <a:pPr marL="285750" indent="-285750">
              <a:buFont typeface="Wingdings" panose="05000000000000000000" pitchFamily="2" charset="2"/>
              <a:buChar char="n"/>
            </a:pPr>
            <a:r>
              <a:rPr lang="en-US" altLang="zh-CN" b="1" kern="100" dirty="0">
                <a:latin typeface="Times New Roman" panose="02020603050405020304" pitchFamily="18" charset="0"/>
                <a:ea typeface="楷体" panose="02010609060101010101" pitchFamily="49" charset="-122"/>
                <a:cs typeface="Times New Roman" panose="02020603050405020304" pitchFamily="18" charset="0"/>
              </a:rPr>
              <a:t>The DSM-5 specificity criteria for all diagnoses in Sections I-IX were simplified to their core symptoms using the rules below based on </a:t>
            </a:r>
            <a:r>
              <a:rPr lang="en-US" altLang="zh-CN" b="1" kern="100" dirty="0" err="1">
                <a:solidFill>
                  <a:srgbClr val="74AA9C"/>
                </a:solidFill>
                <a:latin typeface="Times New Roman" panose="02020603050405020304" pitchFamily="18" charset="0"/>
                <a:ea typeface="楷体" panose="02010609060101010101" pitchFamily="49" charset="-122"/>
                <a:cs typeface="Times New Roman" panose="02020603050405020304" pitchFamily="18" charset="0"/>
              </a:rPr>
              <a:t>Borsboom</a:t>
            </a:r>
            <a:r>
              <a:rPr lang="en-US" altLang="zh-CN" b="1" kern="100" dirty="0">
                <a:solidFill>
                  <a:srgbClr val="74AA9C"/>
                </a:solidFill>
                <a:latin typeface="Times New Roman" panose="02020603050405020304" pitchFamily="18" charset="0"/>
                <a:ea typeface="楷体" panose="02010609060101010101" pitchFamily="49" charset="-122"/>
                <a:cs typeface="Times New Roman" panose="02020603050405020304" pitchFamily="18" charset="0"/>
              </a:rPr>
              <a:t> et al. (2011) </a:t>
            </a:r>
            <a:r>
              <a:rPr lang="en-US" altLang="zh-CN" b="1" kern="100" dirty="0">
                <a:latin typeface="Times New Roman" panose="02020603050405020304" pitchFamily="18" charset="0"/>
                <a:ea typeface="楷体" panose="02010609060101010101" pitchFamily="49" charset="-122"/>
                <a:cs typeface="Times New Roman" panose="02020603050405020304" pitchFamily="18" charset="0"/>
              </a:rPr>
              <a:t>and </a:t>
            </a:r>
            <a:r>
              <a:rPr lang="en-US" altLang="zh-CN" b="1" kern="100" dirty="0">
                <a:solidFill>
                  <a:srgbClr val="74AA9C"/>
                </a:solidFill>
                <a:latin typeface="Times New Roman" panose="02020603050405020304" pitchFamily="18" charset="0"/>
                <a:ea typeface="楷体" panose="02010609060101010101" pitchFamily="49" charset="-122"/>
                <a:cs typeface="Times New Roman" panose="02020603050405020304" pitchFamily="18" charset="0"/>
              </a:rPr>
              <a:t>Tio et al. (2016)</a:t>
            </a:r>
            <a:r>
              <a:rPr lang="en-US" altLang="zh-CN" b="1" kern="100" dirty="0">
                <a:latin typeface="Times New Roman" panose="02020603050405020304" pitchFamily="18" charset="0"/>
                <a:ea typeface="楷体" panose="02010609060101010101" pitchFamily="49" charset="-122"/>
                <a:cs typeface="Times New Roman" panose="02020603050405020304" pitchFamily="18" charset="0"/>
              </a:rPr>
              <a:t>:</a:t>
            </a:r>
          </a:p>
          <a:p>
            <a:pPr marL="285750" indent="-285750">
              <a:buFont typeface="Wingdings" panose="05000000000000000000" pitchFamily="2" charset="2"/>
              <a:buChar char="n"/>
            </a:pPr>
            <a:endParaRPr lang="en-US" altLang="zh-CN" kern="1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rPr>
              <a:t>Only symptoms related to adult psychopathology were included.</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rPr>
              <a:t>Criteria containing "or" were split into separate symptoms.</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rPr>
              <a:t>The cause and consequence of symptoms were separated.</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rPr>
              <a:t>Descriptive information related to the timing, duration, frequency, and severity of symptoms was excluded.</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rPr>
              <a:t>For each disorder listed in each chapter, only related special symptoms (additional symptoms) were listed once to avoid duplication in multiple disorders.</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rPr>
              <a:t>If a special symptom specified a new symptom or described a new syndrome, it was considered an independent diagnostic criterion rather than merged with the diagnostic criteria of the related disorder.</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rPr>
              <a:t>If only the cause, background, comorbid symptom, subset/mixed symptom, etc. of the disorder was specified, it was not considered an independent diagnostic criterion.</a:t>
            </a:r>
            <a:endParaRPr lang="zh-TW" altLang="zh-TW" kern="100" dirty="0">
              <a:effectLst/>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853888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Method</a:t>
            </a:r>
            <a:endParaRPr lang="zh-TW" altLang="en-US" sz="3600" b="1" dirty="0">
              <a:latin typeface="Times New Roman" panose="02020603050405020304" pitchFamily="18" charset="0"/>
              <a:cs typeface="Times New Roman" panose="02020603050405020304" pitchFamily="18" charset="0"/>
            </a:endParaRPr>
          </a:p>
        </p:txBody>
      </p:sp>
      <p:sp>
        <p:nvSpPr>
          <p:cNvPr id="8" name="矩形 7"/>
          <p:cNvSpPr/>
          <p:nvPr/>
        </p:nvSpPr>
        <p:spPr>
          <a:xfrm>
            <a:off x="527304" y="825208"/>
            <a:ext cx="7963786" cy="646331"/>
          </a:xfrm>
          <a:prstGeom prst="rect">
            <a:avLst/>
          </a:prstGeom>
        </p:spPr>
        <p:txBody>
          <a:bodyPr wrap="square">
            <a:spAutoFit/>
          </a:bodyPr>
          <a:lstStyle/>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cs typeface="Times New Roman" panose="02020603050405020304" pitchFamily="18" charset="0"/>
              </a:rPr>
              <a:t>The diseases that do not meet the above rules will not be included in the analysis, totaling 85, of which 82 did not list any special symptoms (additional symptoms).</a:t>
            </a:r>
            <a:endParaRPr lang="zh-TW" altLang="zh-TW" dirty="0">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 name="图片 1"/>
          <p:cNvPicPr>
            <a:picLocks noChangeAspect="1"/>
          </p:cNvPicPr>
          <p:nvPr/>
        </p:nvPicPr>
        <p:blipFill>
          <a:blip r:embed="rId3"/>
          <a:stretch>
            <a:fillRect/>
          </a:stretch>
        </p:blipFill>
        <p:spPr>
          <a:xfrm>
            <a:off x="1133284" y="1729819"/>
            <a:ext cx="2934344" cy="4379476"/>
          </a:xfrm>
          <a:prstGeom prst="rect">
            <a:avLst/>
          </a:prstGeom>
        </p:spPr>
      </p:pic>
      <p:pic>
        <p:nvPicPr>
          <p:cNvPr id="3" name="图片 2"/>
          <p:cNvPicPr>
            <a:picLocks noChangeAspect="1"/>
          </p:cNvPicPr>
          <p:nvPr/>
        </p:nvPicPr>
        <p:blipFill>
          <a:blip r:embed="rId4"/>
          <a:stretch>
            <a:fillRect/>
          </a:stretch>
        </p:blipFill>
        <p:spPr>
          <a:xfrm>
            <a:off x="4638239" y="1729819"/>
            <a:ext cx="2915522" cy="4398580"/>
          </a:xfrm>
          <a:prstGeom prst="rect">
            <a:avLst/>
          </a:prstGeom>
        </p:spPr>
      </p:pic>
    </p:spTree>
    <p:extLst>
      <p:ext uri="{BB962C8B-B14F-4D97-AF65-F5344CB8AC3E}">
        <p14:creationId xmlns:p14="http://schemas.microsoft.com/office/powerpoint/2010/main" val="1373057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Method</a:t>
            </a:r>
            <a:endParaRPr lang="zh-TW" altLang="en-US" sz="3600" b="1" dirty="0">
              <a:latin typeface="Times New Roman" panose="02020603050405020304" pitchFamily="18" charset="0"/>
              <a:cs typeface="Times New Roman" panose="02020603050405020304" pitchFamily="18" charset="0"/>
            </a:endParaRPr>
          </a:p>
        </p:txBody>
      </p:sp>
      <p:sp>
        <p:nvSpPr>
          <p:cNvPr id="10" name="矩形 9"/>
          <p:cNvSpPr/>
          <p:nvPr/>
        </p:nvSpPr>
        <p:spPr>
          <a:xfrm>
            <a:off x="771898" y="1166842"/>
            <a:ext cx="7267903" cy="4524315"/>
          </a:xfrm>
          <a:prstGeom prst="rect">
            <a:avLst/>
          </a:prstGeom>
        </p:spPr>
        <p:txBody>
          <a:bodyPr wrap="square">
            <a:spAutoFit/>
          </a:bodyPr>
          <a:lstStyle/>
          <a:p>
            <a:pPr marL="285750" indent="-285750">
              <a:buFont typeface="Wingdings" panose="05000000000000000000" pitchFamily="2" charset="2"/>
              <a:buChar char="n"/>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There is ambiguity or uncertainty that exists in defining certain diagnostic criteria. This is because some diagnostic criteria describe symptoms that may be broad or abstract, leading to a lack of specific details about the symptoms.</a:t>
            </a:r>
          </a:p>
          <a:p>
            <a:pPr marL="285750" indent="-285750">
              <a:buFont typeface="Wingdings" panose="05000000000000000000" pitchFamily="2" charset="2"/>
              <a:buChar char="n"/>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742950" lvl="1" indent="-285750">
              <a:buFont typeface="Wingdings" panose="05000000000000000000" pitchFamily="2" charset="2"/>
              <a:buChar char="ü"/>
            </a:pPr>
            <a:r>
              <a:rPr lang="en-US" altLang="zh-CN" dirty="0">
                <a:latin typeface="Times New Roman" panose="02020603050405020304" pitchFamily="18" charset="0"/>
                <a:ea typeface="楷体" panose="02010609060101010101" pitchFamily="49" charset="-122"/>
                <a:cs typeface="Times New Roman" panose="02020603050405020304" pitchFamily="18" charset="0"/>
              </a:rPr>
              <a:t>For example, for the disease of neurocognitive disorders, one symptom is "significant cognitive decline," but there is no specific definition for what constitutes "significant" cognitive decline.</a:t>
            </a:r>
          </a:p>
          <a:p>
            <a:pPr marL="742950" lvl="1" indent="-285750">
              <a:buFont typeface="Wingdings" panose="05000000000000000000" pitchFamily="2" charset="2"/>
              <a:buChar char="ü"/>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n"/>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Therefore, in this project, we need to determine the specific content of a diagnostic criterion by referencing other related symptoms and its specific diagnostic criteria to ensure consistency in the analysis.</a:t>
            </a:r>
          </a:p>
          <a:p>
            <a:pPr marL="285750" indent="-285750">
              <a:buFont typeface="Wingdings" panose="05000000000000000000" pitchFamily="2" charset="2"/>
              <a:buChar char="n"/>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cs typeface="Times New Roman" panose="02020603050405020304" pitchFamily="18" charset="0"/>
              </a:rPr>
              <a:t>Overall, this study will use </a:t>
            </a:r>
            <a:r>
              <a:rPr lang="en-US" altLang="zh-CN" b="1" dirty="0">
                <a:latin typeface="Times New Roman" panose="02020603050405020304" pitchFamily="18" charset="0"/>
                <a:ea typeface="楷体" panose="02010609060101010101" pitchFamily="49" charset="-122"/>
                <a:cs typeface="Times New Roman" panose="02020603050405020304" pitchFamily="18" charset="0"/>
              </a:rPr>
              <a:t>Qualitative Content Coding </a:t>
            </a:r>
            <a:r>
              <a:rPr lang="en-US" altLang="zh-CN" dirty="0">
                <a:latin typeface="Times New Roman" panose="02020603050405020304" pitchFamily="18" charset="0"/>
                <a:ea typeface="楷体" panose="02010609060101010101" pitchFamily="49" charset="-122"/>
                <a:cs typeface="Times New Roman" panose="02020603050405020304" pitchFamily="18" charset="0"/>
              </a:rPr>
              <a:t>and </a:t>
            </a:r>
            <a:r>
              <a:rPr lang="en-US" altLang="zh-CN" b="1" dirty="0">
                <a:latin typeface="Times New Roman" panose="02020603050405020304" pitchFamily="18" charset="0"/>
                <a:ea typeface="楷体" panose="02010609060101010101" pitchFamily="49" charset="-122"/>
                <a:cs typeface="Times New Roman" panose="02020603050405020304" pitchFamily="18" charset="0"/>
              </a:rPr>
              <a:t>Natural Language Processing (NLP) </a:t>
            </a:r>
            <a:r>
              <a:rPr lang="en-US" altLang="zh-CN" dirty="0">
                <a:latin typeface="Times New Roman" panose="02020603050405020304" pitchFamily="18" charset="0"/>
                <a:ea typeface="楷体" panose="02010609060101010101" pitchFamily="49" charset="-122"/>
                <a:cs typeface="Times New Roman" panose="02020603050405020304" pitchFamily="18" charset="0"/>
              </a:rPr>
              <a:t>to test for content overlap among core symptoms.</a:t>
            </a:r>
          </a:p>
        </p:txBody>
      </p:sp>
    </p:spTree>
    <p:extLst>
      <p:ext uri="{BB962C8B-B14F-4D97-AF65-F5344CB8AC3E}">
        <p14:creationId xmlns:p14="http://schemas.microsoft.com/office/powerpoint/2010/main" val="2706239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Method</a:t>
            </a:r>
            <a:endParaRPr lang="zh-TW" altLang="en-US" sz="3600" b="1" dirty="0">
              <a:latin typeface="Times New Roman" panose="02020603050405020304" pitchFamily="18" charset="0"/>
              <a:cs typeface="Times New Roman" panose="02020603050405020304" pitchFamily="18" charset="0"/>
            </a:endParaRPr>
          </a:p>
        </p:txBody>
      </p:sp>
      <p:sp>
        <p:nvSpPr>
          <p:cNvPr id="3" name="矩形 2"/>
          <p:cNvSpPr/>
          <p:nvPr/>
        </p:nvSpPr>
        <p:spPr>
          <a:xfrm>
            <a:off x="527304" y="751344"/>
            <a:ext cx="7941909" cy="5355312"/>
          </a:xfrm>
          <a:prstGeom prst="rect">
            <a:avLst/>
          </a:prstGeom>
        </p:spPr>
        <p:txBody>
          <a:bodyPr wrap="square">
            <a:spAutoFit/>
          </a:bodyPr>
          <a:lstStyle/>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cs typeface="Times New Roman" panose="02020603050405020304" pitchFamily="18" charset="0"/>
              </a:rPr>
              <a:t>The core symptoms were examined for content overlap using </a:t>
            </a:r>
            <a:r>
              <a:rPr lang="en-US" altLang="zh-CN" b="1" dirty="0">
                <a:latin typeface="Times New Roman" panose="02020603050405020304" pitchFamily="18" charset="0"/>
                <a:ea typeface="楷体" panose="02010609060101010101" pitchFamily="49" charset="-122"/>
                <a:cs typeface="Times New Roman" panose="02020603050405020304" pitchFamily="18" charset="0"/>
              </a:rPr>
              <a:t>Qualitative Content Coding</a:t>
            </a:r>
            <a:r>
              <a:rPr lang="en-US" altLang="zh-CN" dirty="0">
                <a:latin typeface="Times New Roman" panose="02020603050405020304" pitchFamily="18" charset="0"/>
                <a:ea typeface="楷体" panose="02010609060101010101" pitchFamily="49" charset="-122"/>
                <a:cs typeface="Times New Roman" panose="02020603050405020304" pitchFamily="18" charset="0"/>
              </a:rPr>
              <a:t>.</a:t>
            </a:r>
          </a:p>
          <a:p>
            <a:pPr marL="285750" indent="-285750">
              <a:buFont typeface="Wingdings" panose="05000000000000000000" pitchFamily="2" charset="2"/>
              <a:buChar char="n"/>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The same symptoms were identified and labeled as the same.</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Four members performed the following steps on these concepts:</a:t>
            </a:r>
          </a:p>
          <a:p>
            <a:pPr marL="800100" lvl="1" indent="-342900">
              <a:buFont typeface="+mj-lt"/>
              <a:buAutoNum type="arabicPeriod"/>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1257300" lvl="2" indent="-342900">
              <a:buFont typeface="+mj-lt"/>
              <a:buAutoNum type="alphaLcParenR"/>
            </a:pPr>
            <a:r>
              <a:rPr lang="en-US" altLang="zh-CN" dirty="0">
                <a:latin typeface="Times New Roman" panose="02020603050405020304" pitchFamily="18" charset="0"/>
                <a:ea typeface="楷体" panose="02010609060101010101" pitchFamily="49" charset="-122"/>
                <a:cs typeface="Times New Roman" panose="02020603050405020304" pitchFamily="18" charset="0"/>
              </a:rPr>
              <a:t>Firstly, symptoms were assigned to emotional, behavioral, cognitive, or physical symptom categories.</a:t>
            </a:r>
          </a:p>
          <a:p>
            <a:pPr marL="1257300" lvl="2" indent="-342900">
              <a:buFont typeface="+mj-lt"/>
              <a:buAutoNum type="alphaLcParenR"/>
            </a:pPr>
            <a:r>
              <a:rPr lang="en-US" altLang="zh-CN" dirty="0">
                <a:latin typeface="Times New Roman" panose="02020603050405020304" pitchFamily="18" charset="0"/>
                <a:ea typeface="楷体" panose="02010609060101010101" pitchFamily="49" charset="-122"/>
                <a:cs typeface="Times New Roman" panose="02020603050405020304" pitchFamily="18" charset="0"/>
              </a:rPr>
              <a:t>Then, symptoms were further divided into subcategories.</a:t>
            </a:r>
          </a:p>
          <a:p>
            <a:pPr marL="1714500" lvl="3" indent="-342900">
              <a:buFont typeface="Wingdings" panose="05000000000000000000" pitchFamily="2" charset="2"/>
              <a:buChar char="ü"/>
            </a:pPr>
            <a:r>
              <a:rPr lang="en-US" altLang="zh-CN" dirty="0">
                <a:latin typeface="Times New Roman" panose="02020603050405020304" pitchFamily="18" charset="0"/>
                <a:ea typeface="楷体" panose="02010609060101010101" pitchFamily="49" charset="-122"/>
                <a:cs typeface="Times New Roman" panose="02020603050405020304" pitchFamily="18" charset="0"/>
              </a:rPr>
              <a:t>For example, emotional symptoms were coded as </a:t>
            </a:r>
            <a:r>
              <a:rPr lang="en-US" altLang="zh-CN" i="1" dirty="0">
                <a:latin typeface="Times New Roman" panose="02020603050405020304" pitchFamily="18" charset="0"/>
                <a:ea typeface="楷体" panose="02010609060101010101" pitchFamily="49" charset="-122"/>
                <a:cs typeface="Times New Roman" panose="02020603050405020304" pitchFamily="18" charset="0"/>
              </a:rPr>
              <a:t>low mood, high mood, mood swings, anxious mood, angry mood, and restricted affect</a:t>
            </a:r>
            <a:r>
              <a:rPr lang="en-US" altLang="zh-CN"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dirty="0">
                <a:latin typeface="Times New Roman" panose="02020603050405020304" pitchFamily="18" charset="0"/>
                <a:ea typeface="楷体" panose="02010609060101010101" pitchFamily="49" charset="-122"/>
                <a:cs typeface="Times New Roman" panose="02020603050405020304" pitchFamily="18" charset="0"/>
              </a:rPr>
              <a:t> </a:t>
            </a:r>
            <a:endParaRPr lang="en-US" altLang="zh-CN" i="1" dirty="0">
              <a:latin typeface="Times New Roman" panose="02020603050405020304" pitchFamily="18" charset="0"/>
              <a:ea typeface="楷体" panose="02010609060101010101" pitchFamily="49" charset="-122"/>
              <a:cs typeface="Times New Roman" panose="02020603050405020304" pitchFamily="18" charset="0"/>
            </a:endParaRPr>
          </a:p>
          <a:p>
            <a:pPr marL="1257300" lvl="2" indent="-342900">
              <a:buFont typeface="+mj-lt"/>
              <a:buAutoNum type="alphaLcParenR"/>
            </a:pPr>
            <a:r>
              <a:rPr lang="en-US" altLang="zh-CN" dirty="0">
                <a:latin typeface="Times New Roman" panose="02020603050405020304" pitchFamily="18" charset="0"/>
                <a:ea typeface="楷体" panose="02010609060101010101" pitchFamily="49" charset="-122"/>
                <a:cs typeface="Times New Roman" panose="02020603050405020304" pitchFamily="18" charset="0"/>
              </a:rPr>
              <a:t>Finally, symptoms were coded for content overlap within each subcategory, based on a heuristic rule, to determine whether multiple symptoms represented the same subjective experience.</a:t>
            </a:r>
          </a:p>
          <a:p>
            <a:pPr marL="1714500" lvl="3" indent="-342900">
              <a:buFont typeface="Wingdings" panose="05000000000000000000" pitchFamily="2" charset="2"/>
              <a:buChar char="ü"/>
            </a:pPr>
            <a:r>
              <a:rPr lang="en-US" altLang="zh-CN" dirty="0">
                <a:latin typeface="Times New Roman" panose="02020603050405020304" pitchFamily="18" charset="0"/>
                <a:ea typeface="楷体" panose="02010609060101010101" pitchFamily="49" charset="-122"/>
                <a:cs typeface="Times New Roman" panose="02020603050405020304" pitchFamily="18" charset="0"/>
              </a:rPr>
              <a:t>For instance, depressed mood and low mood were considered the same subjective experience.</a:t>
            </a:r>
          </a:p>
          <a:p>
            <a:pPr marL="1714500" lvl="3" indent="-342900">
              <a:buFont typeface="Wingdings" panose="05000000000000000000" pitchFamily="2" charset="2"/>
              <a:buChar char="ü"/>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cs typeface="Times New Roman" panose="02020603050405020304" pitchFamily="18" charset="0"/>
              </a:rPr>
              <a:t>The entire process was repeated more than 90 times.</a:t>
            </a:r>
            <a:endParaRPr lang="zh-TW" altLang="en-US"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2256225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Method</a:t>
            </a:r>
            <a:endParaRPr lang="zh-TW" altLang="en-US" sz="3600" b="1" dirty="0">
              <a:latin typeface="Times New Roman" panose="02020603050405020304" pitchFamily="18" charset="0"/>
              <a:cs typeface="Times New Roman" panose="02020603050405020304" pitchFamily="18" charset="0"/>
            </a:endParaRPr>
          </a:p>
        </p:txBody>
      </p:sp>
      <p:sp>
        <p:nvSpPr>
          <p:cNvPr id="6" name="矩形 5"/>
          <p:cNvSpPr/>
          <p:nvPr/>
        </p:nvSpPr>
        <p:spPr>
          <a:xfrm>
            <a:off x="270204" y="889843"/>
            <a:ext cx="8395330" cy="5078313"/>
          </a:xfrm>
          <a:prstGeom prst="rect">
            <a:avLst/>
          </a:prstGeom>
        </p:spPr>
        <p:txBody>
          <a:bodyPr wrap="square">
            <a:spAutoFit/>
          </a:bodyPr>
          <a:lstStyle/>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cs typeface="Times New Roman" panose="02020603050405020304" pitchFamily="18" charset="0"/>
              </a:rPr>
              <a:t>Using </a:t>
            </a:r>
            <a:r>
              <a:rPr lang="en-US" altLang="zh-CN" b="1" dirty="0">
                <a:latin typeface="Times New Roman" panose="02020603050405020304" pitchFamily="18" charset="0"/>
                <a:ea typeface="楷体" panose="02010609060101010101" pitchFamily="49" charset="-122"/>
                <a:cs typeface="Times New Roman" panose="02020603050405020304" pitchFamily="18" charset="0"/>
              </a:rPr>
              <a:t>Natural Language Processing (NLP) </a:t>
            </a:r>
            <a:r>
              <a:rPr lang="en-US" altLang="zh-CN" dirty="0">
                <a:latin typeface="Times New Roman" panose="02020603050405020304" pitchFamily="18" charset="0"/>
                <a:ea typeface="楷体" panose="02010609060101010101" pitchFamily="49" charset="-122"/>
                <a:cs typeface="Times New Roman" panose="02020603050405020304" pitchFamily="18" charset="0"/>
              </a:rPr>
              <a:t>to identify any possible semantic matches that may have been missed.</a:t>
            </a:r>
          </a:p>
          <a:p>
            <a:pPr marL="285750" indent="-285750">
              <a:buFont typeface="Wingdings" panose="05000000000000000000" pitchFamily="2" charset="2"/>
              <a:buChar char="n"/>
            </a:pPr>
            <a:endParaRPr lang="en-US" altLang="zh-CN" dirty="0">
              <a:effectLst/>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A computational model was established to evaluate the relative distance of two symptoms in semantic similarity and determine when they have the same meaning. </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After filtering out symptom pairs that were already considered to be the same, the pre-trained model of the model was used to score the remaining possible symptom pairs. </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A five-fold cross-validation framework was used to evaluate the performance of the model. </a:t>
            </a:r>
            <a:r>
              <a:rPr lang="zh-CN" altLang="zh-TW" dirty="0">
                <a:latin typeface="Times New Roman" panose="02020603050405020304" pitchFamily="18" charset="0"/>
                <a:ea typeface="楷体" panose="02010609060101010101" pitchFamily="49" charset="-122"/>
                <a:cs typeface="Times New Roman" panose="02020603050405020304" pitchFamily="18" charset="0"/>
              </a:rPr>
              <a:t>。</a:t>
            </a:r>
            <a:r>
              <a:rPr lang="zh-CN" altLang="zh-TW" dirty="0">
                <a:effectLst/>
                <a:latin typeface="Times New Roman" panose="02020603050405020304" pitchFamily="18" charset="0"/>
                <a:ea typeface="楷体" panose="02010609060101010101" pitchFamily="49" charset="-122"/>
                <a:cs typeface="Times New Roman" panose="02020603050405020304" pitchFamily="18" charset="0"/>
              </a:rPr>
              <a:t> </a:t>
            </a:r>
            <a:endParaRPr lang="en-US" altLang="zh-CN" dirty="0">
              <a:effectLst/>
              <a:latin typeface="Times New Roman" panose="02020603050405020304" pitchFamily="18" charset="0"/>
              <a:ea typeface="楷体" panose="02010609060101010101" pitchFamily="49" charset="-122"/>
              <a:cs typeface="Times New Roman" panose="02020603050405020304" pitchFamily="18" charset="0"/>
            </a:endParaRPr>
          </a:p>
          <a:p>
            <a:pPr marL="1200150" lvl="2" indent="-285750">
              <a:buFont typeface="Wingdings" panose="05000000000000000000" pitchFamily="2" charset="2"/>
              <a:buChar char="ü"/>
            </a:pPr>
            <a:r>
              <a:rPr lang="en-US" altLang="zh-CN" i="1" dirty="0">
                <a:latin typeface="Times New Roman" panose="02020603050405020304" pitchFamily="18" charset="0"/>
                <a:ea typeface="楷体" panose="02010609060101010101" pitchFamily="49" charset="-122"/>
                <a:cs typeface="Times New Roman" panose="02020603050405020304" pitchFamily="18" charset="0"/>
              </a:rPr>
              <a:t>The dataset was divided into five equal parts, with four used as the training set and one as the validation set for five model training and validation cycles to evaluate the model's performance.</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Two researchers manually checked the top 1,000 pairs of symptoms with the highest semantic similarity scores for other matching items and ultimately identified 26 new matching pairs of symptoms, for a total of 3,096 matched pairs of symptoms.</a:t>
            </a:r>
            <a:r>
              <a:rPr lang="zh-CN" altLang="zh-TW" dirty="0">
                <a:latin typeface="Times New Roman" panose="02020603050405020304" pitchFamily="18" charset="0"/>
                <a:ea typeface="楷体" panose="02010609060101010101" pitchFamily="49" charset="-122"/>
                <a:cs typeface="Times New Roman" panose="02020603050405020304" pitchFamily="18" charset="0"/>
              </a:rPr>
              <a:t>。</a:t>
            </a:r>
            <a:r>
              <a:rPr lang="zh-CN" altLang="zh-TW" dirty="0">
                <a:effectLst/>
                <a:latin typeface="Times New Roman" panose="02020603050405020304" pitchFamily="18" charset="0"/>
                <a:ea typeface="楷体" panose="02010609060101010101" pitchFamily="49" charset="-122"/>
                <a:cs typeface="Times New Roman" panose="02020603050405020304" pitchFamily="18" charset="0"/>
              </a:rPr>
              <a:t> </a:t>
            </a:r>
            <a:endParaRPr lang="en-US" altLang="zh-CN" dirty="0">
              <a:effectLst/>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0386811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005B70"/>
            </a:gs>
            <a:gs pos="100000">
              <a:srgbClr val="74AA9C"/>
            </a:gs>
          </a:gsLst>
          <a:lin ang="2700000" scaled="1"/>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6D3B5EA-A72E-E318-77A6-F7C0AEE9100A}"/>
              </a:ext>
            </a:extLst>
          </p:cNvPr>
          <p:cNvSpPr txBox="1"/>
          <p:nvPr/>
        </p:nvSpPr>
        <p:spPr>
          <a:xfrm>
            <a:off x="2421565" y="2921168"/>
            <a:ext cx="2852184" cy="1015663"/>
          </a:xfrm>
          <a:prstGeom prst="rect">
            <a:avLst/>
          </a:prstGeom>
          <a:noFill/>
        </p:spPr>
        <p:txBody>
          <a:bodyPr wrap="square">
            <a:spAutoFit/>
          </a:bodyPr>
          <a:lstStyle/>
          <a:p>
            <a:r>
              <a:rPr lang="en-US" altLang="zh-CN" sz="6000" b="1" dirty="0">
                <a:solidFill>
                  <a:schemeClr val="bg1"/>
                </a:solidFill>
                <a:latin typeface="Times New Roman" panose="02020603050405020304" pitchFamily="18" charset="0"/>
                <a:cs typeface="Times New Roman" panose="02020603050405020304" pitchFamily="18" charset="0"/>
              </a:rPr>
              <a:t>Result </a:t>
            </a:r>
            <a:endParaRPr lang="zh-TW" altLang="en-US" sz="60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840361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sp>
        <p:nvSpPr>
          <p:cNvPr id="6" name="矩形 5"/>
          <p:cNvSpPr/>
          <p:nvPr/>
        </p:nvSpPr>
        <p:spPr>
          <a:xfrm>
            <a:off x="0" y="1880605"/>
            <a:ext cx="3530669" cy="2585323"/>
          </a:xfrm>
          <a:prstGeom prst="rect">
            <a:avLst/>
          </a:prstGeom>
        </p:spPr>
        <p:txBody>
          <a:bodyPr wrap="square">
            <a:spAutoFit/>
          </a:bodyPr>
          <a:lstStyle/>
          <a:p>
            <a:pPr marL="285750" indent="-285750">
              <a:buFont typeface="Wingdings" panose="05000000000000000000" pitchFamily="2" charset="2"/>
              <a:buChar char="n"/>
            </a:pPr>
            <a:r>
              <a:rPr lang="en-US" altLang="zh-CN" dirty="0"/>
              <a:t>Among 628 different symptoms,</a:t>
            </a:r>
          </a:p>
          <a:p>
            <a:pPr marL="285750" indent="-285750">
              <a:buFont typeface="Wingdings" panose="05000000000000000000" pitchFamily="2" charset="2"/>
              <a:buChar char="p"/>
            </a:pPr>
            <a:r>
              <a:rPr lang="en-US" altLang="zh-CN" dirty="0"/>
              <a:t>397 (63.2%) were single symptoms,</a:t>
            </a:r>
          </a:p>
          <a:p>
            <a:pPr marL="285750" indent="-285750">
              <a:buFont typeface="Wingdings" panose="05000000000000000000" pitchFamily="2" charset="2"/>
              <a:buChar char="p"/>
            </a:pPr>
            <a:r>
              <a:rPr lang="en-US" altLang="zh-CN" dirty="0"/>
              <a:t>231 (36.8%) were non-single symptoms.</a:t>
            </a:r>
          </a:p>
          <a:p>
            <a:pPr marL="285750" indent="-285750">
              <a:buFont typeface="Wingdings" panose="05000000000000000000" pitchFamily="2" charset="2"/>
              <a:buChar char="ü"/>
            </a:pPr>
            <a:r>
              <a:rPr lang="en-US" altLang="zh-CN" dirty="0"/>
              <a:t>Non-single symptoms appeared a total of 1022 times, accounting for 72.0% of all symptoms listed in the diagnostic criteria.</a:t>
            </a:r>
          </a:p>
        </p:txBody>
      </p:sp>
      <p:pic>
        <p:nvPicPr>
          <p:cNvPr id="3" name="图片 2">
            <a:extLst>
              <a:ext uri="{FF2B5EF4-FFF2-40B4-BE49-F238E27FC236}">
                <a16:creationId xmlns:a16="http://schemas.microsoft.com/office/drawing/2014/main" id="{BF0B3041-3619-866D-CB26-2A201C49E9E5}"/>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3493442" y="835701"/>
            <a:ext cx="5485966" cy="5186598"/>
          </a:xfrm>
          <a:prstGeom prst="rect">
            <a:avLst/>
          </a:prstGeom>
        </p:spPr>
      </p:pic>
    </p:spTree>
    <p:extLst>
      <p:ext uri="{BB962C8B-B14F-4D97-AF65-F5344CB8AC3E}">
        <p14:creationId xmlns:p14="http://schemas.microsoft.com/office/powerpoint/2010/main" val="28217781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sp>
        <p:nvSpPr>
          <p:cNvPr id="6" name="矩形 5"/>
          <p:cNvSpPr/>
          <p:nvPr/>
        </p:nvSpPr>
        <p:spPr>
          <a:xfrm>
            <a:off x="0" y="2274838"/>
            <a:ext cx="3493442" cy="2308324"/>
          </a:xfrm>
          <a:prstGeom prst="rect">
            <a:avLst/>
          </a:prstGeom>
        </p:spPr>
        <p:txBody>
          <a:bodyPr wrap="square">
            <a:spAutoFit/>
          </a:bodyPr>
          <a:lstStyle/>
          <a:p>
            <a:pPr marL="285750" indent="-285750">
              <a:buFont typeface="Wingdings" panose="05000000000000000000" pitchFamily="2" charset="2"/>
              <a:buChar char="n"/>
            </a:pPr>
            <a:r>
              <a:rPr lang="en-US" altLang="zh-CN" dirty="0"/>
              <a:t>Content overlap for non-single symptoms</a:t>
            </a:r>
          </a:p>
          <a:p>
            <a:pPr marL="285750" indent="-285750">
              <a:buFont typeface="Wingdings" panose="05000000000000000000" pitchFamily="2" charset="2"/>
              <a:buChar char="ü"/>
            </a:pPr>
            <a:r>
              <a:rPr lang="en-US" altLang="zh-CN" dirty="0"/>
              <a:t>163 (70.6%) recurred in the same chapter</a:t>
            </a:r>
          </a:p>
          <a:p>
            <a:pPr marL="285750" indent="-285750">
              <a:buFont typeface="Wingdings" panose="05000000000000000000" pitchFamily="2" charset="2"/>
              <a:buChar char="ü"/>
            </a:pPr>
            <a:r>
              <a:rPr lang="en-US" altLang="zh-CN" dirty="0"/>
              <a:t>155 (67.1%) were repeated across multiple chapters</a:t>
            </a:r>
          </a:p>
          <a:p>
            <a:pPr marL="285750" indent="-285750">
              <a:buFont typeface="Wingdings" panose="05000000000000000000" pitchFamily="2" charset="2"/>
              <a:buChar char="ü"/>
            </a:pPr>
            <a:r>
              <a:rPr lang="en-US" altLang="zh-CN" dirty="0"/>
              <a:t>87 (37.7%) were repeated both within and between chapters</a:t>
            </a:r>
            <a:endParaRPr lang="en-US" altLang="zh-CN" dirty="0">
              <a:effectLst/>
              <a:latin typeface="楷体" panose="02010609060101010101" pitchFamily="49" charset="-122"/>
              <a:ea typeface="楷体" panose="02010609060101010101" pitchFamily="49" charset="-122"/>
              <a:cs typeface="Times New Roman" panose="02020603050405020304" pitchFamily="18" charset="0"/>
            </a:endParaRPr>
          </a:p>
        </p:txBody>
      </p:sp>
      <p:pic>
        <p:nvPicPr>
          <p:cNvPr id="8" name="图片 7"/>
          <p:cNvPicPr>
            <a:picLocks noChangeAspect="1"/>
          </p:cNvPicPr>
          <p:nvPr/>
        </p:nvPicPr>
        <p:blipFill>
          <a:blip r:embed="rId3">
            <a:clrChange>
              <a:clrFrom>
                <a:srgbClr val="FFFFFF"/>
              </a:clrFrom>
              <a:clrTo>
                <a:srgbClr val="FFFFFF">
                  <a:alpha val="0"/>
                </a:srgbClr>
              </a:clrTo>
            </a:clrChange>
          </a:blip>
          <a:stretch>
            <a:fillRect/>
          </a:stretch>
        </p:blipFill>
        <p:spPr>
          <a:xfrm>
            <a:off x="3493442" y="835701"/>
            <a:ext cx="5485966" cy="5186598"/>
          </a:xfrm>
          <a:prstGeom prst="rect">
            <a:avLst/>
          </a:prstGeom>
        </p:spPr>
      </p:pic>
    </p:spTree>
    <p:extLst>
      <p:ext uri="{BB962C8B-B14F-4D97-AF65-F5344CB8AC3E}">
        <p14:creationId xmlns:p14="http://schemas.microsoft.com/office/powerpoint/2010/main" val="40807937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sp>
        <p:nvSpPr>
          <p:cNvPr id="6" name="矩形 5"/>
          <p:cNvSpPr/>
          <p:nvPr/>
        </p:nvSpPr>
        <p:spPr>
          <a:xfrm>
            <a:off x="1054608" y="6211669"/>
            <a:ext cx="7894480" cy="646331"/>
          </a:xfrm>
          <a:prstGeom prst="rect">
            <a:avLst/>
          </a:prstGeom>
        </p:spPr>
        <p:txBody>
          <a:bodyPr wrap="square">
            <a:spAutoFit/>
          </a:bodyPr>
          <a:lstStyle/>
          <a:p>
            <a:pPr marL="285750" indent="-285750">
              <a:buFont typeface="Wingdings" panose="05000000000000000000" pitchFamily="2" charset="2"/>
              <a:buChar char="n"/>
            </a:pPr>
            <a:r>
              <a:rPr lang="en-US" altLang="zh-CN" dirty="0"/>
              <a:t>140 diagnostic criteria (69.3%) had at least one symptom repeated in another diagnostic criteria </a:t>
            </a:r>
          </a:p>
        </p:txBody>
      </p:sp>
      <p:pic>
        <p:nvPicPr>
          <p:cNvPr id="3" name="图片 2"/>
          <p:cNvPicPr>
            <a:picLocks noChangeAspect="1"/>
          </p:cNvPicPr>
          <p:nvPr/>
        </p:nvPicPr>
        <p:blipFill>
          <a:blip r:embed="rId3">
            <a:clrChange>
              <a:clrFrom>
                <a:srgbClr val="FFFFFF"/>
              </a:clrFrom>
              <a:clrTo>
                <a:srgbClr val="FFFFFF">
                  <a:alpha val="0"/>
                </a:srgbClr>
              </a:clrTo>
            </a:clrChange>
          </a:blip>
          <a:stretch>
            <a:fillRect/>
          </a:stretch>
        </p:blipFill>
        <p:spPr>
          <a:xfrm>
            <a:off x="542464" y="845631"/>
            <a:ext cx="7894480" cy="5166738"/>
          </a:xfrm>
          <a:prstGeom prst="rect">
            <a:avLst/>
          </a:prstGeom>
        </p:spPr>
      </p:pic>
    </p:spTree>
    <p:extLst>
      <p:ext uri="{BB962C8B-B14F-4D97-AF65-F5344CB8AC3E}">
        <p14:creationId xmlns:p14="http://schemas.microsoft.com/office/powerpoint/2010/main" val="32302857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sp>
        <p:nvSpPr>
          <p:cNvPr id="6" name="矩形 5"/>
          <p:cNvSpPr/>
          <p:nvPr/>
        </p:nvSpPr>
        <p:spPr>
          <a:xfrm>
            <a:off x="1259391" y="6389870"/>
            <a:ext cx="7515234" cy="369332"/>
          </a:xfrm>
          <a:prstGeom prst="rect">
            <a:avLst/>
          </a:prstGeom>
        </p:spPr>
        <p:txBody>
          <a:bodyPr wrap="square">
            <a:spAutoFit/>
          </a:bodyPr>
          <a:lstStyle/>
          <a:p>
            <a:pPr marL="285750" indent="-285750">
              <a:buFont typeface="Wingdings" panose="05000000000000000000" pitchFamily="2" charset="2"/>
              <a:buChar char="n"/>
            </a:pPr>
            <a:r>
              <a:rPr lang="en-US" altLang="zh-CN" dirty="0"/>
              <a:t>118 diagnostic criteria (58.4%) were repeated in another chapter</a:t>
            </a:r>
          </a:p>
        </p:txBody>
      </p:sp>
      <p:pic>
        <p:nvPicPr>
          <p:cNvPr id="5" name="图片 4"/>
          <p:cNvPicPr>
            <a:picLocks noChangeAspect="1"/>
          </p:cNvPicPr>
          <p:nvPr/>
        </p:nvPicPr>
        <p:blipFill>
          <a:blip r:embed="rId3">
            <a:clrChange>
              <a:clrFrom>
                <a:srgbClr val="FFFFFF"/>
              </a:clrFrom>
              <a:clrTo>
                <a:srgbClr val="FFFFFF">
                  <a:alpha val="0"/>
                </a:srgbClr>
              </a:clrTo>
            </a:clrChange>
          </a:blip>
          <a:stretch>
            <a:fillRect/>
          </a:stretch>
        </p:blipFill>
        <p:spPr>
          <a:xfrm>
            <a:off x="571384" y="614481"/>
            <a:ext cx="7836640" cy="5543170"/>
          </a:xfrm>
          <a:prstGeom prst="rect">
            <a:avLst/>
          </a:prstGeom>
        </p:spPr>
      </p:pic>
    </p:spTree>
    <p:extLst>
      <p:ext uri="{BB962C8B-B14F-4D97-AF65-F5344CB8AC3E}">
        <p14:creationId xmlns:p14="http://schemas.microsoft.com/office/powerpoint/2010/main" val="3661957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005B70"/>
            </a:gs>
            <a:gs pos="100000">
              <a:srgbClr val="74AA9C"/>
            </a:gs>
          </a:gsLst>
          <a:lin ang="2700000" scaled="1"/>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6D3B5EA-A72E-E318-77A6-F7C0AEE9100A}"/>
              </a:ext>
            </a:extLst>
          </p:cNvPr>
          <p:cNvSpPr txBox="1"/>
          <p:nvPr/>
        </p:nvSpPr>
        <p:spPr>
          <a:xfrm>
            <a:off x="2283341" y="1536174"/>
            <a:ext cx="6318399" cy="3785652"/>
          </a:xfrm>
          <a:prstGeom prst="rect">
            <a:avLst/>
          </a:prstGeom>
          <a:noFill/>
        </p:spPr>
        <p:txBody>
          <a:bodyPr wrap="square">
            <a:spAutoFit/>
          </a:bodyPr>
          <a:lstStyle/>
          <a:p>
            <a:pPr marL="857250" indent="-857250">
              <a:buFont typeface="Arial" panose="020B0604020202020204" pitchFamily="34" charset="0"/>
              <a:buChar char="•"/>
            </a:pPr>
            <a:r>
              <a:rPr lang="en-US" altLang="zh-CN" sz="6000" b="1" dirty="0">
                <a:solidFill>
                  <a:schemeClr val="bg1"/>
                </a:solidFill>
                <a:latin typeface="Times New Roman" panose="02020603050405020304" pitchFamily="18" charset="0"/>
                <a:cs typeface="Times New Roman" panose="02020603050405020304" pitchFamily="18" charset="0"/>
              </a:rPr>
              <a:t>Introduction</a:t>
            </a:r>
          </a:p>
          <a:p>
            <a:pPr marL="857250" indent="-857250">
              <a:buFont typeface="Arial" panose="020B0604020202020204" pitchFamily="34" charset="0"/>
              <a:buChar char="•"/>
            </a:pPr>
            <a:r>
              <a:rPr lang="en-US" altLang="zh-CN" sz="6000" b="1" dirty="0">
                <a:solidFill>
                  <a:schemeClr val="bg1"/>
                </a:solidFill>
                <a:latin typeface="Times New Roman" panose="02020603050405020304" pitchFamily="18" charset="0"/>
                <a:cs typeface="Times New Roman" panose="02020603050405020304" pitchFamily="18" charset="0"/>
              </a:rPr>
              <a:t>Method </a:t>
            </a:r>
          </a:p>
          <a:p>
            <a:pPr marL="857250" indent="-857250">
              <a:buFont typeface="Arial" panose="020B0604020202020204" pitchFamily="34" charset="0"/>
              <a:buChar char="•"/>
            </a:pPr>
            <a:r>
              <a:rPr lang="en-US" altLang="zh-CN" sz="6000" b="1" dirty="0">
                <a:solidFill>
                  <a:schemeClr val="bg1"/>
                </a:solidFill>
                <a:latin typeface="Times New Roman" panose="02020603050405020304" pitchFamily="18" charset="0"/>
                <a:cs typeface="Times New Roman" panose="02020603050405020304" pitchFamily="18" charset="0"/>
              </a:rPr>
              <a:t>Result </a:t>
            </a:r>
          </a:p>
          <a:p>
            <a:pPr marL="857250" indent="-857250">
              <a:buFont typeface="Arial" panose="020B0604020202020204" pitchFamily="34" charset="0"/>
              <a:buChar char="•"/>
            </a:pPr>
            <a:r>
              <a:rPr lang="en-US" altLang="zh-CN" sz="6000" b="1" dirty="0">
                <a:solidFill>
                  <a:schemeClr val="bg1"/>
                </a:solidFill>
                <a:latin typeface="Times New Roman" panose="02020603050405020304" pitchFamily="18" charset="0"/>
                <a:cs typeface="Times New Roman" panose="02020603050405020304" pitchFamily="18" charset="0"/>
              </a:rPr>
              <a:t>Discussion  </a:t>
            </a:r>
            <a:endParaRPr lang="zh-TW" altLang="en-US" sz="60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89391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sp>
        <p:nvSpPr>
          <p:cNvPr id="6" name="矩形 5"/>
          <p:cNvSpPr/>
          <p:nvPr/>
        </p:nvSpPr>
        <p:spPr>
          <a:xfrm>
            <a:off x="1054608" y="6192274"/>
            <a:ext cx="7924800" cy="646331"/>
          </a:xfrm>
          <a:prstGeom prst="rect">
            <a:avLst/>
          </a:prstGeom>
        </p:spPr>
        <p:txBody>
          <a:bodyPr wrap="square">
            <a:spAutoFit/>
          </a:bodyPr>
          <a:lstStyle/>
          <a:p>
            <a:pPr marL="285750" indent="-285750">
              <a:buFont typeface="Wingdings" panose="05000000000000000000" pitchFamily="2" charset="2"/>
              <a:buChar char="n"/>
            </a:pPr>
            <a:r>
              <a:rPr lang="en-US" altLang="zh-CN" dirty="0"/>
              <a:t>Each symptom of 75 diagnostic criteria (37.1%) was repeated in at least one other diagnostic criteria </a:t>
            </a:r>
          </a:p>
        </p:txBody>
      </p:sp>
      <p:pic>
        <p:nvPicPr>
          <p:cNvPr id="8" name="图片 7"/>
          <p:cNvPicPr>
            <a:picLocks noChangeAspect="1"/>
          </p:cNvPicPr>
          <p:nvPr/>
        </p:nvPicPr>
        <p:blipFill rotWithShape="1">
          <a:blip r:embed="rId3">
            <a:clrChange>
              <a:clrFrom>
                <a:srgbClr val="FFFFFF"/>
              </a:clrFrom>
              <a:clrTo>
                <a:srgbClr val="FFFFFF">
                  <a:alpha val="0"/>
                </a:srgbClr>
              </a:clrTo>
            </a:clrChange>
          </a:blip>
          <a:srcRect b="6197"/>
          <a:stretch/>
        </p:blipFill>
        <p:spPr>
          <a:xfrm>
            <a:off x="895271" y="664106"/>
            <a:ext cx="7188866" cy="5528168"/>
          </a:xfrm>
          <a:prstGeom prst="rect">
            <a:avLst/>
          </a:prstGeom>
        </p:spPr>
      </p:pic>
    </p:spTree>
    <p:extLst>
      <p:ext uri="{BB962C8B-B14F-4D97-AF65-F5344CB8AC3E}">
        <p14:creationId xmlns:p14="http://schemas.microsoft.com/office/powerpoint/2010/main" val="959465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sp>
        <p:nvSpPr>
          <p:cNvPr id="6" name="矩形 5"/>
          <p:cNvSpPr/>
          <p:nvPr/>
        </p:nvSpPr>
        <p:spPr>
          <a:xfrm>
            <a:off x="1054608" y="6414569"/>
            <a:ext cx="7924800" cy="369332"/>
          </a:xfrm>
          <a:prstGeom prst="rect">
            <a:avLst/>
          </a:prstGeom>
        </p:spPr>
        <p:txBody>
          <a:bodyPr wrap="square">
            <a:spAutoFit/>
          </a:bodyPr>
          <a:lstStyle/>
          <a:p>
            <a:pPr marL="285750" indent="-285750">
              <a:buFont typeface="Wingdings" panose="05000000000000000000" pitchFamily="2" charset="2"/>
              <a:buChar char="n"/>
            </a:pPr>
            <a:r>
              <a:rPr lang="en-US" altLang="zh-CN" dirty="0"/>
              <a:t>Each symptom of 47 diagnostic criteria (23.3%) was repeated in other chapters</a:t>
            </a:r>
          </a:p>
        </p:txBody>
      </p:sp>
      <p:pic>
        <p:nvPicPr>
          <p:cNvPr id="3" name="图片 2"/>
          <p:cNvPicPr>
            <a:picLocks noChangeAspect="1"/>
          </p:cNvPicPr>
          <p:nvPr/>
        </p:nvPicPr>
        <p:blipFill>
          <a:blip r:embed="rId3">
            <a:clrChange>
              <a:clrFrom>
                <a:srgbClr val="FFFFFF"/>
              </a:clrFrom>
              <a:clrTo>
                <a:srgbClr val="FFFFFF">
                  <a:alpha val="0"/>
                </a:srgbClr>
              </a:clrTo>
            </a:clrChange>
          </a:blip>
          <a:stretch>
            <a:fillRect/>
          </a:stretch>
        </p:blipFill>
        <p:spPr>
          <a:xfrm>
            <a:off x="1054608" y="616327"/>
            <a:ext cx="7104072" cy="5724144"/>
          </a:xfrm>
          <a:prstGeom prst="rect">
            <a:avLst/>
          </a:prstGeom>
        </p:spPr>
      </p:pic>
    </p:spTree>
    <p:extLst>
      <p:ext uri="{BB962C8B-B14F-4D97-AF65-F5344CB8AC3E}">
        <p14:creationId xmlns:p14="http://schemas.microsoft.com/office/powerpoint/2010/main" val="28650650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sp>
        <p:nvSpPr>
          <p:cNvPr id="6" name="矩形 5"/>
          <p:cNvSpPr/>
          <p:nvPr/>
        </p:nvSpPr>
        <p:spPr>
          <a:xfrm>
            <a:off x="1054608" y="6211669"/>
            <a:ext cx="7924800" cy="646331"/>
          </a:xfrm>
          <a:prstGeom prst="rect">
            <a:avLst/>
          </a:prstGeom>
        </p:spPr>
        <p:txBody>
          <a:bodyPr wrap="square">
            <a:spAutoFit/>
          </a:bodyPr>
          <a:lstStyle/>
          <a:p>
            <a:pPr marL="285750" indent="-285750">
              <a:buFont typeface="Wingdings" panose="05000000000000000000" pitchFamily="2" charset="2"/>
              <a:buChar char="n"/>
            </a:pPr>
            <a:r>
              <a:rPr lang="en-US" altLang="zh-CN" dirty="0"/>
              <a:t>62 diagnostic criteria (30.7%) had no symptom overlap, and 35 diagnostic criteria included only a single symptom</a:t>
            </a:r>
            <a:endParaRPr lang="en-US" altLang="zh-CN" dirty="0">
              <a:latin typeface="楷体" panose="02010609060101010101" pitchFamily="49" charset="-122"/>
              <a:ea typeface="楷体" panose="02010609060101010101" pitchFamily="49" charset="-122"/>
              <a:cs typeface="Times New Roman" panose="02020603050405020304" pitchFamily="18" charset="0"/>
            </a:endParaRPr>
          </a:p>
        </p:txBody>
      </p:sp>
      <p:pic>
        <p:nvPicPr>
          <p:cNvPr id="3" name="图片 2"/>
          <p:cNvPicPr>
            <a:picLocks noChangeAspect="1"/>
          </p:cNvPicPr>
          <p:nvPr/>
        </p:nvPicPr>
        <p:blipFill>
          <a:blip r:embed="rId3">
            <a:clrChange>
              <a:clrFrom>
                <a:srgbClr val="FFFFFF"/>
              </a:clrFrom>
              <a:clrTo>
                <a:srgbClr val="FFFFFF">
                  <a:alpha val="0"/>
                </a:srgbClr>
              </a:clrTo>
            </a:clrChange>
          </a:blip>
          <a:stretch>
            <a:fillRect/>
          </a:stretch>
        </p:blipFill>
        <p:spPr>
          <a:xfrm>
            <a:off x="527304" y="679652"/>
            <a:ext cx="7946746" cy="5498696"/>
          </a:xfrm>
          <a:prstGeom prst="rect">
            <a:avLst/>
          </a:prstGeom>
        </p:spPr>
      </p:pic>
    </p:spTree>
    <p:extLst>
      <p:ext uri="{BB962C8B-B14F-4D97-AF65-F5344CB8AC3E}">
        <p14:creationId xmlns:p14="http://schemas.microsoft.com/office/powerpoint/2010/main" val="2533693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pic>
        <p:nvPicPr>
          <p:cNvPr id="5" name="图片 4"/>
          <p:cNvPicPr>
            <a:picLocks noChangeAspect="1"/>
          </p:cNvPicPr>
          <p:nvPr/>
        </p:nvPicPr>
        <p:blipFill>
          <a:blip r:embed="rId3"/>
          <a:stretch>
            <a:fillRect/>
          </a:stretch>
        </p:blipFill>
        <p:spPr>
          <a:xfrm>
            <a:off x="1712756" y="699849"/>
            <a:ext cx="5553896" cy="5101900"/>
          </a:xfrm>
          <a:prstGeom prst="rect">
            <a:avLst/>
          </a:prstGeom>
        </p:spPr>
      </p:pic>
      <p:sp>
        <p:nvSpPr>
          <p:cNvPr id="2" name="矩形 1"/>
          <p:cNvSpPr/>
          <p:nvPr/>
        </p:nvSpPr>
        <p:spPr>
          <a:xfrm>
            <a:off x="1242450" y="6205204"/>
            <a:ext cx="7549116" cy="369332"/>
          </a:xfrm>
          <a:prstGeom prst="rect">
            <a:avLst/>
          </a:prstGeom>
        </p:spPr>
        <p:txBody>
          <a:bodyPr wrap="square">
            <a:spAutoFit/>
          </a:bodyPr>
          <a:lstStyle/>
          <a:p>
            <a:pPr marL="285750" indent="-285750">
              <a:buFont typeface="Wingdings" panose="05000000000000000000" pitchFamily="2" charset="2"/>
              <a:buChar char="n"/>
            </a:pPr>
            <a:r>
              <a:rPr lang="en-US" altLang="zh-CN" dirty="0">
                <a:latin typeface="Söhne"/>
              </a:rPr>
              <a:t>Some domains are more prone to duplication of symptoms than others</a:t>
            </a:r>
          </a:p>
        </p:txBody>
      </p:sp>
    </p:spTree>
    <p:extLst>
      <p:ext uri="{BB962C8B-B14F-4D97-AF65-F5344CB8AC3E}">
        <p14:creationId xmlns:p14="http://schemas.microsoft.com/office/powerpoint/2010/main" val="315142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pic>
        <p:nvPicPr>
          <p:cNvPr id="5" name="图片 4"/>
          <p:cNvPicPr>
            <a:picLocks noChangeAspect="1"/>
          </p:cNvPicPr>
          <p:nvPr/>
        </p:nvPicPr>
        <p:blipFill>
          <a:blip r:embed="rId3"/>
          <a:stretch>
            <a:fillRect/>
          </a:stretch>
        </p:blipFill>
        <p:spPr>
          <a:xfrm>
            <a:off x="1712756" y="699849"/>
            <a:ext cx="5553896" cy="5101900"/>
          </a:xfrm>
          <a:prstGeom prst="rect">
            <a:avLst/>
          </a:prstGeom>
        </p:spPr>
      </p:pic>
      <p:sp>
        <p:nvSpPr>
          <p:cNvPr id="2" name="矩形 1"/>
          <p:cNvSpPr/>
          <p:nvPr/>
        </p:nvSpPr>
        <p:spPr>
          <a:xfrm>
            <a:off x="1075873" y="5934670"/>
            <a:ext cx="7924800" cy="923330"/>
          </a:xfrm>
          <a:prstGeom prst="rect">
            <a:avLst/>
          </a:prstGeom>
        </p:spPr>
        <p:txBody>
          <a:bodyPr wrap="square">
            <a:spAutoFit/>
          </a:bodyPr>
          <a:lstStyle/>
          <a:p>
            <a:pPr marL="285750" indent="-285750">
              <a:buFont typeface="Wingdings" panose="05000000000000000000" pitchFamily="2" charset="2"/>
              <a:buChar char="p"/>
            </a:pPr>
            <a:r>
              <a:rPr lang="en-US" altLang="zh-CN" dirty="0">
                <a:latin typeface="Times New Roman" panose="02020603050405020304" pitchFamily="18" charset="0"/>
                <a:cs typeface="Times New Roman" panose="02020603050405020304" pitchFamily="18" charset="0"/>
              </a:rPr>
              <a:t>Some symptoms mentioned in certain sections do not appear in any other diagnostic criteria</a:t>
            </a:r>
          </a:p>
          <a:p>
            <a:pPr marL="285750" indent="-285750">
              <a:buFont typeface="Wingdings" panose="05000000000000000000" pitchFamily="2" charset="2"/>
              <a:buChar char="ü"/>
            </a:pPr>
            <a:r>
              <a:rPr lang="en-US" altLang="zh-CN" dirty="0">
                <a:latin typeface="Times New Roman" panose="02020603050405020304" pitchFamily="18" charset="0"/>
                <a:cs typeface="Times New Roman" panose="02020603050405020304" pitchFamily="18" charset="0"/>
              </a:rPr>
              <a:t>e.g.,</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Elimination Disorders, Gender Dysphoria, or Paraphilic Disorders</a:t>
            </a:r>
          </a:p>
        </p:txBody>
      </p:sp>
      <p:sp>
        <p:nvSpPr>
          <p:cNvPr id="3" name="矩形: 圆角 2">
            <a:extLst>
              <a:ext uri="{FF2B5EF4-FFF2-40B4-BE49-F238E27FC236}">
                <a16:creationId xmlns:a16="http://schemas.microsoft.com/office/drawing/2014/main" id="{EC37EB70-6A87-7100-4BBA-A89BA15499D2}"/>
              </a:ext>
            </a:extLst>
          </p:cNvPr>
          <p:cNvSpPr/>
          <p:nvPr/>
        </p:nvSpPr>
        <p:spPr>
          <a:xfrm>
            <a:off x="2179674" y="3923415"/>
            <a:ext cx="4901610" cy="223284"/>
          </a:xfrm>
          <a:prstGeom prst="roundRect">
            <a:avLst/>
          </a:prstGeom>
          <a:noFill/>
          <a:ln w="38100">
            <a:solidFill>
              <a:srgbClr val="74AA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圆角 5">
            <a:extLst>
              <a:ext uri="{FF2B5EF4-FFF2-40B4-BE49-F238E27FC236}">
                <a16:creationId xmlns:a16="http://schemas.microsoft.com/office/drawing/2014/main" id="{737FCF59-AF84-B7A8-583F-7EDAAE71C1F7}"/>
              </a:ext>
            </a:extLst>
          </p:cNvPr>
          <p:cNvSpPr/>
          <p:nvPr/>
        </p:nvSpPr>
        <p:spPr>
          <a:xfrm>
            <a:off x="2179674" y="4347222"/>
            <a:ext cx="4901610" cy="223284"/>
          </a:xfrm>
          <a:prstGeom prst="roundRect">
            <a:avLst/>
          </a:prstGeom>
          <a:noFill/>
          <a:ln w="38100">
            <a:solidFill>
              <a:srgbClr val="74AA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3596767E-4596-C577-4B93-A232B14CC516}"/>
              </a:ext>
            </a:extLst>
          </p:cNvPr>
          <p:cNvSpPr/>
          <p:nvPr/>
        </p:nvSpPr>
        <p:spPr>
          <a:xfrm>
            <a:off x="2179674" y="5381222"/>
            <a:ext cx="4901610" cy="223284"/>
          </a:xfrm>
          <a:prstGeom prst="roundRect">
            <a:avLst/>
          </a:prstGeom>
          <a:noFill/>
          <a:ln w="38100">
            <a:solidFill>
              <a:srgbClr val="74AA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1318B061-170D-FA7B-D074-ED22B40757C4}"/>
              </a:ext>
            </a:extLst>
          </p:cNvPr>
          <p:cNvSpPr/>
          <p:nvPr/>
        </p:nvSpPr>
        <p:spPr>
          <a:xfrm>
            <a:off x="4342232" y="3848986"/>
            <a:ext cx="401274" cy="1840583"/>
          </a:xfrm>
          <a:prstGeom prst="roundRect">
            <a:avLst/>
          </a:prstGeom>
          <a:noFill/>
          <a:ln w="38100">
            <a:solidFill>
              <a:srgbClr val="74AA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263240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pic>
        <p:nvPicPr>
          <p:cNvPr id="5" name="图片 4"/>
          <p:cNvPicPr>
            <a:picLocks noChangeAspect="1"/>
          </p:cNvPicPr>
          <p:nvPr/>
        </p:nvPicPr>
        <p:blipFill>
          <a:blip r:embed="rId3"/>
          <a:stretch>
            <a:fillRect/>
          </a:stretch>
        </p:blipFill>
        <p:spPr>
          <a:xfrm>
            <a:off x="1712756" y="699849"/>
            <a:ext cx="5553896" cy="5101900"/>
          </a:xfrm>
          <a:prstGeom prst="rect">
            <a:avLst/>
          </a:prstGeom>
        </p:spPr>
      </p:pic>
      <p:sp>
        <p:nvSpPr>
          <p:cNvPr id="2" name="矩形 1"/>
          <p:cNvSpPr/>
          <p:nvPr/>
        </p:nvSpPr>
        <p:spPr>
          <a:xfrm>
            <a:off x="1054609" y="5726541"/>
            <a:ext cx="7924800" cy="1200329"/>
          </a:xfrm>
          <a:prstGeom prst="rect">
            <a:avLst/>
          </a:prstGeom>
        </p:spPr>
        <p:txBody>
          <a:bodyPr wrap="square">
            <a:spAutoFit/>
          </a:bodyPr>
          <a:lstStyle/>
          <a:p>
            <a:pPr marL="285750" indent="-285750">
              <a:buFont typeface="Wingdings" panose="05000000000000000000" pitchFamily="2" charset="2"/>
              <a:buChar char="p"/>
            </a:pPr>
            <a:r>
              <a:rPr lang="en-US" altLang="zh-CN" dirty="0">
                <a:latin typeface="Times New Roman" panose="02020603050405020304" pitchFamily="18" charset="0"/>
                <a:cs typeface="Times New Roman" panose="02020603050405020304" pitchFamily="18" charset="0"/>
              </a:rPr>
              <a:t>while in other sections, at least one symptom mentioned appears in other diagnostic criteria.</a:t>
            </a:r>
          </a:p>
          <a:p>
            <a:pPr marL="285750" indent="-285750">
              <a:buFont typeface="Wingdings" panose="05000000000000000000" pitchFamily="2" charset="2"/>
              <a:buChar char="ü"/>
            </a:pPr>
            <a:r>
              <a:rPr lang="en-US" altLang="zh-CN" dirty="0">
                <a:latin typeface="Times New Roman" panose="02020603050405020304" pitchFamily="18" charset="0"/>
                <a:cs typeface="Times New Roman" panose="02020603050405020304" pitchFamily="18" charset="0"/>
              </a:rPr>
              <a:t>e.g.</a:t>
            </a:r>
            <a:r>
              <a:rPr lang="zh-CN" altLang="en-US" dirty="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Bipolar and Related Disorders, Trauma- and Stressor Related Disorders, Dissociative Disorders, Neurocognitive Disorders, and Personality Disorders</a:t>
            </a:r>
          </a:p>
        </p:txBody>
      </p:sp>
      <p:sp>
        <p:nvSpPr>
          <p:cNvPr id="3" name="矩形: 圆角 2">
            <a:extLst>
              <a:ext uri="{FF2B5EF4-FFF2-40B4-BE49-F238E27FC236}">
                <a16:creationId xmlns:a16="http://schemas.microsoft.com/office/drawing/2014/main" id="{B01E6FE3-BA8D-70E5-48C8-D884581F0A07}"/>
              </a:ext>
            </a:extLst>
          </p:cNvPr>
          <p:cNvSpPr/>
          <p:nvPr/>
        </p:nvSpPr>
        <p:spPr>
          <a:xfrm>
            <a:off x="2137143" y="2611143"/>
            <a:ext cx="4901610" cy="223284"/>
          </a:xfrm>
          <a:prstGeom prst="roundRect">
            <a:avLst/>
          </a:prstGeom>
          <a:noFill/>
          <a:ln w="38100">
            <a:solidFill>
              <a:srgbClr val="74AA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圆角 5">
            <a:extLst>
              <a:ext uri="{FF2B5EF4-FFF2-40B4-BE49-F238E27FC236}">
                <a16:creationId xmlns:a16="http://schemas.microsoft.com/office/drawing/2014/main" id="{AC5AAACA-6E69-C011-1E5F-3E679987DD65}"/>
              </a:ext>
            </a:extLst>
          </p:cNvPr>
          <p:cNvSpPr/>
          <p:nvPr/>
        </p:nvSpPr>
        <p:spPr>
          <a:xfrm>
            <a:off x="2137143" y="3328855"/>
            <a:ext cx="4901610" cy="392539"/>
          </a:xfrm>
          <a:prstGeom prst="roundRect">
            <a:avLst/>
          </a:prstGeom>
          <a:noFill/>
          <a:ln w="38100">
            <a:solidFill>
              <a:srgbClr val="74AA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AD238782-7158-91C5-E5DA-A9B832D03E3A}"/>
              </a:ext>
            </a:extLst>
          </p:cNvPr>
          <p:cNvSpPr/>
          <p:nvPr/>
        </p:nvSpPr>
        <p:spPr>
          <a:xfrm>
            <a:off x="2137143" y="5081859"/>
            <a:ext cx="4901610" cy="392539"/>
          </a:xfrm>
          <a:prstGeom prst="roundRect">
            <a:avLst/>
          </a:prstGeom>
          <a:noFill/>
          <a:ln w="38100">
            <a:solidFill>
              <a:srgbClr val="74AA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321CA33E-F6D8-1915-D717-92B40DC9A4EC}"/>
              </a:ext>
            </a:extLst>
          </p:cNvPr>
          <p:cNvSpPr/>
          <p:nvPr/>
        </p:nvSpPr>
        <p:spPr>
          <a:xfrm>
            <a:off x="4342232" y="2505598"/>
            <a:ext cx="401274" cy="3055230"/>
          </a:xfrm>
          <a:prstGeom prst="roundRect">
            <a:avLst/>
          </a:prstGeom>
          <a:noFill/>
          <a:ln w="38100">
            <a:solidFill>
              <a:srgbClr val="74AA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926805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FA695FD5-CD78-92EC-598F-7875733536F3}"/>
              </a:ext>
            </a:extLst>
          </p:cNvPr>
          <p:cNvSpPr txBox="1"/>
          <p:nvPr/>
        </p:nvSpPr>
        <p:spPr>
          <a:xfrm>
            <a:off x="316426" y="2059394"/>
            <a:ext cx="8093927" cy="2739211"/>
          </a:xfrm>
          <a:prstGeom prst="rect">
            <a:avLst/>
          </a:prstGeom>
          <a:noFill/>
        </p:spPr>
        <p:txBody>
          <a:bodyPr wrap="square">
            <a:spAutoFit/>
          </a:bodyPr>
          <a:lstStyle/>
          <a:p>
            <a:pPr marL="285750" indent="-285750">
              <a:buFont typeface="Wingdings" panose="05000000000000000000" pitchFamily="2" charset="2"/>
              <a:buChar char="n"/>
            </a:pPr>
            <a:r>
              <a:rPr lang="en-US" altLang="zh-CN" sz="2000" b="1" i="0" dirty="0">
                <a:effectLst/>
                <a:latin typeface="Times New Roman" panose="02020603050405020304" pitchFamily="18" charset="0"/>
                <a:ea typeface="楷体" panose="02010609060101010101" pitchFamily="49" charset="-122"/>
              </a:rPr>
              <a:t>Repeatability of symptoms varies between diseases</a:t>
            </a:r>
          </a:p>
          <a:p>
            <a:pPr marL="285750" indent="-285750">
              <a:buFont typeface="Wingdings" panose="05000000000000000000" pitchFamily="2" charset="2"/>
              <a:buChar char="n"/>
            </a:pPr>
            <a:endParaRPr lang="en-US" altLang="zh-CN" b="0" i="0" dirty="0">
              <a:effectLst/>
              <a:latin typeface="Times New Roman" panose="02020603050405020304" pitchFamily="18" charset="0"/>
              <a:ea typeface="楷体" panose="02010609060101010101" pitchFamily="49" charset="-122"/>
            </a:endParaRPr>
          </a:p>
          <a:p>
            <a:pPr marL="285750" indent="-285750">
              <a:buFont typeface="Wingdings" panose="05000000000000000000" pitchFamily="2" charset="2"/>
              <a:buChar char="p"/>
            </a:pPr>
            <a:r>
              <a:rPr lang="en-US" altLang="zh-CN" b="0" i="0" dirty="0">
                <a:effectLst/>
                <a:latin typeface="Times New Roman" panose="02020603050405020304" pitchFamily="18" charset="0"/>
                <a:ea typeface="楷体" panose="02010609060101010101" pitchFamily="49" charset="-122"/>
              </a:rPr>
              <a:t>Symptoms of some diseases are highly repetitive,</a:t>
            </a:r>
            <a:r>
              <a:rPr lang="en-US" altLang="zh-CN" sz="1600" b="0" i="1" dirty="0">
                <a:effectLst/>
                <a:latin typeface="Times New Roman" panose="02020603050405020304" pitchFamily="18" charset="0"/>
                <a:ea typeface="楷体" panose="02010609060101010101" pitchFamily="49" charset="-122"/>
              </a:rPr>
              <a:t> e.g., Bipolar and Related Disorders</a:t>
            </a:r>
            <a:r>
              <a:rPr lang="zh-CN" altLang="en-US" sz="1600" b="0" i="1" dirty="0">
                <a:effectLst/>
                <a:latin typeface="Times New Roman" panose="02020603050405020304" pitchFamily="18" charset="0"/>
                <a:ea typeface="楷体" panose="02010609060101010101" pitchFamily="49" charset="-122"/>
              </a:rPr>
              <a:t>、</a:t>
            </a:r>
            <a:r>
              <a:rPr lang="en-US" altLang="zh-CN" sz="1600" b="0" i="1" dirty="0">
                <a:effectLst/>
                <a:latin typeface="Times New Roman" panose="02020603050405020304" pitchFamily="18" charset="0"/>
                <a:ea typeface="楷体" panose="02010609060101010101" pitchFamily="49" charset="-122"/>
              </a:rPr>
              <a:t>Schizophrenia Spectrum and Other Psychotic Disorders</a:t>
            </a:r>
            <a:r>
              <a:rPr lang="zh-CN" altLang="en-US" sz="1600" b="0" i="1" dirty="0">
                <a:effectLst/>
                <a:latin typeface="Times New Roman" panose="02020603050405020304" pitchFamily="18" charset="0"/>
                <a:ea typeface="楷体" panose="02010609060101010101" pitchFamily="49" charset="-122"/>
              </a:rPr>
              <a:t>、</a:t>
            </a:r>
            <a:r>
              <a:rPr lang="en-US" altLang="zh-CN" sz="1600" b="0" i="1" dirty="0">
                <a:effectLst/>
                <a:latin typeface="Times New Roman" panose="02020603050405020304" pitchFamily="18" charset="0"/>
                <a:ea typeface="楷体" panose="02010609060101010101" pitchFamily="49" charset="-122"/>
              </a:rPr>
              <a:t>Depressive Disorders</a:t>
            </a:r>
            <a:r>
              <a:rPr lang="zh-CN" altLang="en-US" sz="1600" b="0" i="1" dirty="0">
                <a:effectLst/>
                <a:latin typeface="Times New Roman" panose="02020603050405020304" pitchFamily="18" charset="0"/>
                <a:ea typeface="楷体" panose="02010609060101010101" pitchFamily="49" charset="-122"/>
              </a:rPr>
              <a:t>、</a:t>
            </a:r>
            <a:r>
              <a:rPr lang="en-US" altLang="zh-CN" sz="1600" b="0" i="1" dirty="0">
                <a:effectLst/>
                <a:latin typeface="Times New Roman" panose="02020603050405020304" pitchFamily="18" charset="0"/>
                <a:ea typeface="楷体" panose="02010609060101010101" pitchFamily="49" charset="-122"/>
              </a:rPr>
              <a:t>Trauma- and Stressor-Related Disorders</a:t>
            </a:r>
            <a:r>
              <a:rPr lang="zh-CN" altLang="en-US" sz="1600" b="0" i="1" dirty="0">
                <a:effectLst/>
                <a:latin typeface="Times New Roman" panose="02020603050405020304" pitchFamily="18" charset="0"/>
                <a:ea typeface="楷体" panose="02010609060101010101" pitchFamily="49" charset="-122"/>
              </a:rPr>
              <a:t>、</a:t>
            </a:r>
            <a:r>
              <a:rPr lang="en-US" altLang="zh-CN" sz="1600" b="0" i="1" dirty="0">
                <a:effectLst/>
                <a:latin typeface="Times New Roman" panose="02020603050405020304" pitchFamily="18" charset="0"/>
                <a:ea typeface="楷体" panose="02010609060101010101" pitchFamily="49" charset="-122"/>
              </a:rPr>
              <a:t>Neurocognitive Disorders</a:t>
            </a:r>
            <a:r>
              <a:rPr lang="zh-CN" altLang="en-US" sz="1600" b="0" i="1" dirty="0">
                <a:effectLst/>
                <a:latin typeface="Times New Roman" panose="02020603050405020304" pitchFamily="18" charset="0"/>
                <a:ea typeface="楷体" panose="02010609060101010101" pitchFamily="49" charset="-122"/>
              </a:rPr>
              <a:t>和</a:t>
            </a:r>
            <a:r>
              <a:rPr lang="en-US" altLang="zh-CN" sz="1600" b="0" i="1" dirty="0">
                <a:effectLst/>
                <a:latin typeface="Times New Roman" panose="02020603050405020304" pitchFamily="18" charset="0"/>
                <a:ea typeface="楷体" panose="02010609060101010101" pitchFamily="49" charset="-122"/>
              </a:rPr>
              <a:t>Disruptive, Impulse Control, and Conduct Disorders</a:t>
            </a:r>
          </a:p>
          <a:p>
            <a:pPr marL="285750" indent="-285750">
              <a:buFont typeface="Wingdings" panose="05000000000000000000" pitchFamily="2" charset="2"/>
              <a:buChar char="p"/>
            </a:pPr>
            <a:endParaRPr lang="en-US" altLang="zh-CN" b="0" i="0" dirty="0">
              <a:effectLst/>
              <a:latin typeface="Times New Roman" panose="02020603050405020304" pitchFamily="18" charset="0"/>
              <a:ea typeface="楷体" panose="02010609060101010101" pitchFamily="49" charset="-122"/>
            </a:endParaRPr>
          </a:p>
          <a:p>
            <a:pPr marL="285750" indent="-285750">
              <a:buFont typeface="Wingdings" panose="05000000000000000000" pitchFamily="2" charset="2"/>
              <a:buChar char="p"/>
            </a:pPr>
            <a:r>
              <a:rPr lang="en-US" altLang="zh-CN" b="0" i="0" dirty="0">
                <a:effectLst/>
                <a:latin typeface="Times New Roman" panose="02020603050405020304" pitchFamily="18" charset="0"/>
                <a:ea typeface="楷体" panose="02010609060101010101" pitchFamily="49" charset="-122"/>
              </a:rPr>
              <a:t>Symptoms of some diseases are less reproducible</a:t>
            </a:r>
            <a:r>
              <a:rPr lang="en-US" altLang="zh-CN" sz="1600" b="0" i="1" dirty="0">
                <a:effectLst/>
                <a:latin typeface="Times New Roman" panose="02020603050405020304" pitchFamily="18" charset="0"/>
                <a:ea typeface="楷体" panose="02010609060101010101" pitchFamily="49" charset="-122"/>
              </a:rPr>
              <a:t>, e.g., Elimination Disorders</a:t>
            </a:r>
            <a:r>
              <a:rPr lang="zh-CN" altLang="en-US" sz="1600" b="0" i="1" dirty="0">
                <a:effectLst/>
                <a:latin typeface="Times New Roman" panose="02020603050405020304" pitchFamily="18" charset="0"/>
                <a:ea typeface="楷体" panose="02010609060101010101" pitchFamily="49" charset="-122"/>
              </a:rPr>
              <a:t>、</a:t>
            </a:r>
            <a:r>
              <a:rPr lang="en-US" altLang="zh-CN" sz="1600" b="0" i="1" dirty="0">
                <a:effectLst/>
                <a:latin typeface="Times New Roman" panose="02020603050405020304" pitchFamily="18" charset="0"/>
                <a:ea typeface="楷体" panose="02010609060101010101" pitchFamily="49" charset="-122"/>
              </a:rPr>
              <a:t>Gender Dysphoria</a:t>
            </a:r>
            <a:r>
              <a:rPr lang="zh-CN" altLang="en-US" sz="1600" b="0" i="1" dirty="0">
                <a:effectLst/>
                <a:latin typeface="Times New Roman" panose="02020603050405020304" pitchFamily="18" charset="0"/>
                <a:ea typeface="楷体" panose="02010609060101010101" pitchFamily="49" charset="-122"/>
              </a:rPr>
              <a:t>、</a:t>
            </a:r>
            <a:r>
              <a:rPr lang="en-US" altLang="zh-CN" sz="1600" b="0" i="1" dirty="0">
                <a:effectLst/>
                <a:latin typeface="Times New Roman" panose="02020603050405020304" pitchFamily="18" charset="0"/>
                <a:ea typeface="楷体" panose="02010609060101010101" pitchFamily="49" charset="-122"/>
              </a:rPr>
              <a:t>Paraphilic Disorders</a:t>
            </a:r>
            <a:r>
              <a:rPr lang="zh-CN" altLang="en-US" sz="1600" b="0" i="1" dirty="0">
                <a:effectLst/>
                <a:latin typeface="Times New Roman" panose="02020603050405020304" pitchFamily="18" charset="0"/>
                <a:ea typeface="楷体" panose="02010609060101010101" pitchFamily="49" charset="-122"/>
              </a:rPr>
              <a:t>、</a:t>
            </a:r>
            <a:r>
              <a:rPr lang="en-US" altLang="zh-CN" sz="1600" b="0" i="1" dirty="0">
                <a:effectLst/>
                <a:latin typeface="Times New Roman" panose="02020603050405020304" pitchFamily="18" charset="0"/>
                <a:ea typeface="楷体" panose="02010609060101010101" pitchFamily="49" charset="-122"/>
              </a:rPr>
              <a:t>Feeding and Eating Disorders</a:t>
            </a:r>
            <a:r>
              <a:rPr lang="zh-CN" altLang="en-US" sz="1600" b="0" i="1" dirty="0">
                <a:effectLst/>
                <a:latin typeface="Times New Roman" panose="02020603050405020304" pitchFamily="18" charset="0"/>
                <a:ea typeface="楷体" panose="02010609060101010101" pitchFamily="49" charset="-122"/>
              </a:rPr>
              <a:t>、</a:t>
            </a:r>
            <a:r>
              <a:rPr lang="en-US" altLang="zh-CN" sz="1600" b="0" i="1" dirty="0">
                <a:effectLst/>
                <a:latin typeface="Times New Roman" panose="02020603050405020304" pitchFamily="18" charset="0"/>
                <a:ea typeface="楷体" panose="02010609060101010101" pitchFamily="49" charset="-122"/>
              </a:rPr>
              <a:t>Sexual Dysfunctions</a:t>
            </a:r>
            <a:r>
              <a:rPr lang="zh-CN" altLang="en-US" sz="1600" b="0" i="1" dirty="0">
                <a:effectLst/>
                <a:latin typeface="Times New Roman" panose="02020603050405020304" pitchFamily="18" charset="0"/>
                <a:ea typeface="楷体" panose="02010609060101010101" pitchFamily="49" charset="-122"/>
              </a:rPr>
              <a:t>和</a:t>
            </a:r>
            <a:r>
              <a:rPr lang="en-US" altLang="zh-CN" sz="1600" b="0" i="1" dirty="0">
                <a:effectLst/>
                <a:latin typeface="Times New Roman" panose="02020603050405020304" pitchFamily="18" charset="0"/>
                <a:ea typeface="楷体" panose="02010609060101010101" pitchFamily="49" charset="-122"/>
              </a:rPr>
              <a:t>Obsessive-Compulsive Related Disorders</a:t>
            </a:r>
            <a:endParaRPr lang="zh-CN" altLang="en-US" i="1" dirty="0">
              <a:latin typeface="Times New Roman" panose="02020603050405020304" pitchFamily="18" charset="0"/>
              <a:ea typeface="楷体" panose="02010609060101010101" pitchFamily="49" charset="-122"/>
            </a:endParaRPr>
          </a:p>
        </p:txBody>
      </p:sp>
    </p:spTree>
    <p:extLst>
      <p:ext uri="{BB962C8B-B14F-4D97-AF65-F5344CB8AC3E}">
        <p14:creationId xmlns:p14="http://schemas.microsoft.com/office/powerpoint/2010/main" val="10045244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CEB3F009-A3BA-D4B0-16F0-87A440949BE4}"/>
              </a:ext>
            </a:extLst>
          </p:cNvPr>
          <p:cNvSpPr txBox="1"/>
          <p:nvPr/>
        </p:nvSpPr>
        <p:spPr>
          <a:xfrm>
            <a:off x="361507" y="691116"/>
            <a:ext cx="8006316" cy="400110"/>
          </a:xfrm>
          <a:prstGeom prst="rect">
            <a:avLst/>
          </a:prstGeom>
          <a:noFill/>
        </p:spPr>
        <p:txBody>
          <a:bodyPr wrap="square" rtlCol="0">
            <a:spAutoFit/>
          </a:bodyPr>
          <a:lstStyle/>
          <a:p>
            <a:pPr marL="285750" indent="-285750">
              <a:buFont typeface="Wingdings" panose="05000000000000000000" pitchFamily="2" charset="2"/>
              <a:buChar char="n"/>
            </a:pPr>
            <a:r>
              <a:rPr lang="en-US" altLang="zh-CN" sz="2000" b="1" dirty="0">
                <a:latin typeface="Times New Roman" panose="02020603050405020304" pitchFamily="18" charset="0"/>
                <a:ea typeface="楷体" panose="02010609060101010101" pitchFamily="49" charset="-122"/>
                <a:cs typeface="Times New Roman" panose="02020603050405020304" pitchFamily="18" charset="0"/>
              </a:rPr>
              <a:t>Most Repeated Symptom</a:t>
            </a:r>
            <a:endParaRPr lang="zh-CN" altLang="en-US" sz="2000" b="1" dirty="0">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5" name="图片 4">
            <a:extLst>
              <a:ext uri="{FF2B5EF4-FFF2-40B4-BE49-F238E27FC236}">
                <a16:creationId xmlns:a16="http://schemas.microsoft.com/office/drawing/2014/main" id="{6ABB94FA-501E-8139-4BCF-FFC52E41B627}"/>
              </a:ext>
            </a:extLst>
          </p:cNvPr>
          <p:cNvPicPr>
            <a:picLocks noChangeAspect="1"/>
          </p:cNvPicPr>
          <p:nvPr/>
        </p:nvPicPr>
        <p:blipFill>
          <a:blip r:embed="rId3"/>
          <a:stretch>
            <a:fillRect/>
          </a:stretch>
        </p:blipFill>
        <p:spPr>
          <a:xfrm>
            <a:off x="756685" y="1252688"/>
            <a:ext cx="7215960" cy="4846144"/>
          </a:xfrm>
          <a:prstGeom prst="rect">
            <a:avLst/>
          </a:prstGeom>
        </p:spPr>
      </p:pic>
    </p:spTree>
    <p:extLst>
      <p:ext uri="{BB962C8B-B14F-4D97-AF65-F5344CB8AC3E}">
        <p14:creationId xmlns:p14="http://schemas.microsoft.com/office/powerpoint/2010/main" val="37296208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Result</a:t>
            </a:r>
            <a:endParaRPr lang="zh-TW" altLang="en-US" sz="3600" b="1"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2A7234B5-498A-F7D3-2FDE-3465E558EBB1}"/>
              </a:ext>
            </a:extLst>
          </p:cNvPr>
          <p:cNvPicPr>
            <a:picLocks noChangeAspect="1"/>
          </p:cNvPicPr>
          <p:nvPr/>
        </p:nvPicPr>
        <p:blipFill>
          <a:blip r:embed="rId3"/>
          <a:stretch>
            <a:fillRect/>
          </a:stretch>
        </p:blipFill>
        <p:spPr>
          <a:xfrm>
            <a:off x="1492498" y="566928"/>
            <a:ext cx="5994412" cy="5973742"/>
          </a:xfrm>
          <a:prstGeom prst="rect">
            <a:avLst/>
          </a:prstGeom>
        </p:spPr>
      </p:pic>
    </p:spTree>
    <p:extLst>
      <p:ext uri="{BB962C8B-B14F-4D97-AF65-F5344CB8AC3E}">
        <p14:creationId xmlns:p14="http://schemas.microsoft.com/office/powerpoint/2010/main" val="7714869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005B70"/>
            </a:gs>
            <a:gs pos="100000">
              <a:srgbClr val="74AA9C"/>
            </a:gs>
          </a:gsLst>
          <a:lin ang="2700000" scaled="1"/>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6D3B5EA-A72E-E318-77A6-F7C0AEE9100A}"/>
              </a:ext>
            </a:extLst>
          </p:cNvPr>
          <p:cNvSpPr txBox="1"/>
          <p:nvPr/>
        </p:nvSpPr>
        <p:spPr>
          <a:xfrm>
            <a:off x="2421564" y="2921168"/>
            <a:ext cx="3674435" cy="1015663"/>
          </a:xfrm>
          <a:prstGeom prst="rect">
            <a:avLst/>
          </a:prstGeom>
          <a:noFill/>
        </p:spPr>
        <p:txBody>
          <a:bodyPr wrap="square">
            <a:spAutoFit/>
          </a:bodyPr>
          <a:lstStyle/>
          <a:p>
            <a:r>
              <a:rPr lang="en-US" altLang="zh-CN" sz="6000" b="1" dirty="0">
                <a:solidFill>
                  <a:schemeClr val="bg1"/>
                </a:solidFill>
                <a:latin typeface="Times New Roman" panose="02020603050405020304" pitchFamily="18" charset="0"/>
                <a:cs typeface="Times New Roman" panose="02020603050405020304" pitchFamily="18" charset="0"/>
              </a:rPr>
              <a:t>Discussion </a:t>
            </a:r>
            <a:endParaRPr lang="zh-TW" altLang="en-US" sz="60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137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Note</a:t>
            </a:r>
            <a:endParaRPr lang="zh-TW" altLang="en-US" sz="3600" b="1" dirty="0">
              <a:latin typeface="Times New Roman" panose="02020603050405020304" pitchFamily="18" charset="0"/>
              <a:cs typeface="Times New Roman" panose="02020603050405020304" pitchFamily="18" charset="0"/>
            </a:endParaRPr>
          </a:p>
        </p:txBody>
      </p:sp>
      <p:sp>
        <p:nvSpPr>
          <p:cNvPr id="5" name="文本框 4"/>
          <p:cNvSpPr txBox="1"/>
          <p:nvPr/>
        </p:nvSpPr>
        <p:spPr>
          <a:xfrm>
            <a:off x="318977" y="1166842"/>
            <a:ext cx="8325292" cy="923330"/>
          </a:xfrm>
          <a:prstGeom prst="rect">
            <a:avLst/>
          </a:prstGeom>
          <a:noFill/>
        </p:spPr>
        <p:txBody>
          <a:bodyPr wrap="square" rtlCol="0">
            <a:spAutoFit/>
          </a:bodyPr>
          <a:lstStyle/>
          <a:p>
            <a:pPr marL="285750" indent="-285750">
              <a:buFont typeface="Wingdings" panose="05000000000000000000" pitchFamily="2" charset="2"/>
              <a:buChar char="n"/>
            </a:pPr>
            <a:r>
              <a:rPr lang="en-US" altLang="zh-CN" dirty="0"/>
              <a:t>A diagnostic system includes multiple diagnostic categories, each of which contains multiple diagnostic criteria. If a person meets most of the diagnostic criteria in a particular diagnostic category, they will be diagnosed with a certain disease.</a:t>
            </a:r>
          </a:p>
        </p:txBody>
      </p:sp>
      <p:sp>
        <p:nvSpPr>
          <p:cNvPr id="2" name="矩形: 圆角 1">
            <a:extLst>
              <a:ext uri="{FF2B5EF4-FFF2-40B4-BE49-F238E27FC236}">
                <a16:creationId xmlns:a16="http://schemas.microsoft.com/office/drawing/2014/main" id="{FADFB4EC-FDD1-17F1-7633-C20552618DE5}"/>
              </a:ext>
            </a:extLst>
          </p:cNvPr>
          <p:cNvSpPr/>
          <p:nvPr/>
        </p:nvSpPr>
        <p:spPr>
          <a:xfrm>
            <a:off x="1541721" y="2604977"/>
            <a:ext cx="5964865" cy="3264195"/>
          </a:xfrm>
          <a:prstGeom prst="roundRect">
            <a:avLst/>
          </a:prstGeom>
          <a:noFill/>
          <a:ln w="38100">
            <a:solidFill>
              <a:srgbClr val="74AA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7FCBC447-E597-ED08-8FEB-9301422FF50E}"/>
              </a:ext>
            </a:extLst>
          </p:cNvPr>
          <p:cNvSpPr txBox="1"/>
          <p:nvPr/>
        </p:nvSpPr>
        <p:spPr>
          <a:xfrm>
            <a:off x="5050465" y="2782669"/>
            <a:ext cx="2161953" cy="400110"/>
          </a:xfrm>
          <a:prstGeom prst="rect">
            <a:avLst/>
          </a:prstGeom>
          <a:noFill/>
        </p:spPr>
        <p:txBody>
          <a:bodyPr wrap="square" rtlCol="0">
            <a:spAutoFit/>
          </a:bodyPr>
          <a:lstStyle/>
          <a:p>
            <a:r>
              <a:rPr lang="en-US" altLang="zh-CN" sz="2000" b="1" dirty="0">
                <a:solidFill>
                  <a:srgbClr val="74AA9C"/>
                </a:solidFill>
              </a:rPr>
              <a:t>Diagnostic System</a:t>
            </a:r>
            <a:endParaRPr lang="zh-CN" altLang="en-US" sz="2000" b="1" dirty="0">
              <a:solidFill>
                <a:srgbClr val="74AA9C"/>
              </a:solidFill>
            </a:endParaRPr>
          </a:p>
        </p:txBody>
      </p:sp>
      <p:sp>
        <p:nvSpPr>
          <p:cNvPr id="6" name="文本框 5">
            <a:extLst>
              <a:ext uri="{FF2B5EF4-FFF2-40B4-BE49-F238E27FC236}">
                <a16:creationId xmlns:a16="http://schemas.microsoft.com/office/drawing/2014/main" id="{1B00C839-6390-EBA9-7E85-2D8F3B91B3AC}"/>
              </a:ext>
            </a:extLst>
          </p:cNvPr>
          <p:cNvSpPr txBox="1"/>
          <p:nvPr/>
        </p:nvSpPr>
        <p:spPr>
          <a:xfrm>
            <a:off x="1970532" y="3279493"/>
            <a:ext cx="2293159" cy="1354217"/>
          </a:xfrm>
          <a:custGeom>
            <a:avLst/>
            <a:gdLst>
              <a:gd name="connsiteX0" fmla="*/ 0 w 2293159"/>
              <a:gd name="connsiteY0" fmla="*/ 0 h 1354217"/>
              <a:gd name="connsiteX1" fmla="*/ 619153 w 2293159"/>
              <a:gd name="connsiteY1" fmla="*/ 0 h 1354217"/>
              <a:gd name="connsiteX2" fmla="*/ 1123648 w 2293159"/>
              <a:gd name="connsiteY2" fmla="*/ 0 h 1354217"/>
              <a:gd name="connsiteX3" fmla="*/ 1742801 w 2293159"/>
              <a:gd name="connsiteY3" fmla="*/ 0 h 1354217"/>
              <a:gd name="connsiteX4" fmla="*/ 2293159 w 2293159"/>
              <a:gd name="connsiteY4" fmla="*/ 0 h 1354217"/>
              <a:gd name="connsiteX5" fmla="*/ 2293159 w 2293159"/>
              <a:gd name="connsiteY5" fmla="*/ 451406 h 1354217"/>
              <a:gd name="connsiteX6" fmla="*/ 2293159 w 2293159"/>
              <a:gd name="connsiteY6" fmla="*/ 916354 h 1354217"/>
              <a:gd name="connsiteX7" fmla="*/ 2293159 w 2293159"/>
              <a:gd name="connsiteY7" fmla="*/ 1354217 h 1354217"/>
              <a:gd name="connsiteX8" fmla="*/ 1788664 w 2293159"/>
              <a:gd name="connsiteY8" fmla="*/ 1354217 h 1354217"/>
              <a:gd name="connsiteX9" fmla="*/ 1238306 w 2293159"/>
              <a:gd name="connsiteY9" fmla="*/ 1354217 h 1354217"/>
              <a:gd name="connsiteX10" fmla="*/ 619153 w 2293159"/>
              <a:gd name="connsiteY10" fmla="*/ 1354217 h 1354217"/>
              <a:gd name="connsiteX11" fmla="*/ 0 w 2293159"/>
              <a:gd name="connsiteY11" fmla="*/ 1354217 h 1354217"/>
              <a:gd name="connsiteX12" fmla="*/ 0 w 2293159"/>
              <a:gd name="connsiteY12" fmla="*/ 929896 h 1354217"/>
              <a:gd name="connsiteX13" fmla="*/ 0 w 2293159"/>
              <a:gd name="connsiteY13" fmla="*/ 464948 h 1354217"/>
              <a:gd name="connsiteX14" fmla="*/ 0 w 2293159"/>
              <a:gd name="connsiteY14" fmla="*/ 0 h 1354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3159" h="1354217" extrusionOk="0">
                <a:moveTo>
                  <a:pt x="0" y="0"/>
                </a:moveTo>
                <a:cubicBezTo>
                  <a:pt x="274483" y="-52307"/>
                  <a:pt x="363549" y="36638"/>
                  <a:pt x="619153" y="0"/>
                </a:cubicBezTo>
                <a:cubicBezTo>
                  <a:pt x="874757" y="-36638"/>
                  <a:pt x="912230" y="12896"/>
                  <a:pt x="1123648" y="0"/>
                </a:cubicBezTo>
                <a:cubicBezTo>
                  <a:pt x="1335066" y="-12896"/>
                  <a:pt x="1526612" y="12598"/>
                  <a:pt x="1742801" y="0"/>
                </a:cubicBezTo>
                <a:cubicBezTo>
                  <a:pt x="1958990" y="-12598"/>
                  <a:pt x="2143880" y="37420"/>
                  <a:pt x="2293159" y="0"/>
                </a:cubicBezTo>
                <a:cubicBezTo>
                  <a:pt x="2326963" y="137612"/>
                  <a:pt x="2240504" y="261377"/>
                  <a:pt x="2293159" y="451406"/>
                </a:cubicBezTo>
                <a:cubicBezTo>
                  <a:pt x="2345814" y="641435"/>
                  <a:pt x="2239813" y="723516"/>
                  <a:pt x="2293159" y="916354"/>
                </a:cubicBezTo>
                <a:cubicBezTo>
                  <a:pt x="2346505" y="1109192"/>
                  <a:pt x="2241384" y="1190420"/>
                  <a:pt x="2293159" y="1354217"/>
                </a:cubicBezTo>
                <a:cubicBezTo>
                  <a:pt x="2140418" y="1366126"/>
                  <a:pt x="1964078" y="1309883"/>
                  <a:pt x="1788664" y="1354217"/>
                </a:cubicBezTo>
                <a:cubicBezTo>
                  <a:pt x="1613250" y="1398551"/>
                  <a:pt x="1442254" y="1307484"/>
                  <a:pt x="1238306" y="1354217"/>
                </a:cubicBezTo>
                <a:cubicBezTo>
                  <a:pt x="1034358" y="1400950"/>
                  <a:pt x="812691" y="1344790"/>
                  <a:pt x="619153" y="1354217"/>
                </a:cubicBezTo>
                <a:cubicBezTo>
                  <a:pt x="425615" y="1363644"/>
                  <a:pt x="145255" y="1329043"/>
                  <a:pt x="0" y="1354217"/>
                </a:cubicBezTo>
                <a:cubicBezTo>
                  <a:pt x="-39282" y="1142914"/>
                  <a:pt x="652" y="1074099"/>
                  <a:pt x="0" y="929896"/>
                </a:cubicBezTo>
                <a:cubicBezTo>
                  <a:pt x="-652" y="785693"/>
                  <a:pt x="11719" y="656436"/>
                  <a:pt x="0" y="464948"/>
                </a:cubicBezTo>
                <a:cubicBezTo>
                  <a:pt x="-11719" y="273460"/>
                  <a:pt x="46544" y="198047"/>
                  <a:pt x="0" y="0"/>
                </a:cubicBezTo>
                <a:close/>
              </a:path>
            </a:pathLst>
          </a:custGeom>
          <a:noFill/>
          <a:ln>
            <a:solidFill>
              <a:schemeClr val="accent6"/>
            </a:solidFill>
            <a:extLst>
              <a:ext uri="{C807C97D-BFC1-408E-A445-0C87EB9F89A2}">
                <ask:lineSketchStyleProps xmlns:ask="http://schemas.microsoft.com/office/drawing/2018/sketchyshapes" sd="2503218166">
                  <a:prstGeom prst="rect">
                    <a:avLst/>
                  </a:prstGeom>
                  <ask:type>
                    <ask:lineSketchScribble/>
                  </ask:type>
                </ask:lineSketchStyleProps>
              </a:ext>
            </a:extLst>
          </a:ln>
        </p:spPr>
        <p:txBody>
          <a:bodyPr wrap="square" rtlCol="0">
            <a:spAutoFit/>
          </a:bodyPr>
          <a:lstStyle/>
          <a:p>
            <a:r>
              <a:rPr lang="en-US" altLang="zh-CN" dirty="0">
                <a:solidFill>
                  <a:schemeClr val="accent6">
                    <a:lumMod val="75000"/>
                  </a:schemeClr>
                </a:solidFill>
              </a:rPr>
              <a:t>Diagnostic Category 1</a:t>
            </a:r>
          </a:p>
          <a:p>
            <a:pPr marL="285750" indent="-285750">
              <a:buFont typeface="Arial" panose="020B0604020202020204" pitchFamily="34" charset="0"/>
              <a:buChar char="•"/>
            </a:pPr>
            <a:r>
              <a:rPr lang="en-US" altLang="zh-CN" sz="1600" dirty="0">
                <a:solidFill>
                  <a:schemeClr val="accent6">
                    <a:lumMod val="75000"/>
                  </a:schemeClr>
                </a:solidFill>
              </a:rPr>
              <a:t>Diagnostic Criteria a</a:t>
            </a:r>
          </a:p>
          <a:p>
            <a:pPr marL="285750" indent="-285750">
              <a:buFont typeface="Arial" panose="020B0604020202020204" pitchFamily="34" charset="0"/>
              <a:buChar char="•"/>
            </a:pPr>
            <a:r>
              <a:rPr lang="en-US" altLang="zh-CN" sz="1600" dirty="0">
                <a:solidFill>
                  <a:schemeClr val="accent6">
                    <a:lumMod val="75000"/>
                  </a:schemeClr>
                </a:solidFill>
              </a:rPr>
              <a:t>Diagnostic Criteria b</a:t>
            </a:r>
          </a:p>
          <a:p>
            <a:pPr marL="285750" indent="-285750">
              <a:buFont typeface="Arial" panose="020B0604020202020204" pitchFamily="34" charset="0"/>
              <a:buChar char="•"/>
            </a:pPr>
            <a:r>
              <a:rPr lang="en-US" altLang="zh-CN" sz="1600" dirty="0">
                <a:solidFill>
                  <a:schemeClr val="accent6">
                    <a:lumMod val="75000"/>
                  </a:schemeClr>
                </a:solidFill>
              </a:rPr>
              <a:t>Diagnostic Criteria c</a:t>
            </a:r>
          </a:p>
          <a:p>
            <a:pPr marL="285750" indent="-285750">
              <a:buFont typeface="Arial" panose="020B0604020202020204" pitchFamily="34" charset="0"/>
              <a:buChar char="•"/>
            </a:pPr>
            <a:r>
              <a:rPr lang="en-US" altLang="zh-CN" sz="1600" dirty="0">
                <a:solidFill>
                  <a:schemeClr val="accent6">
                    <a:lumMod val="75000"/>
                  </a:schemeClr>
                </a:solidFill>
              </a:rPr>
              <a:t>…</a:t>
            </a:r>
          </a:p>
        </p:txBody>
      </p:sp>
      <p:sp>
        <p:nvSpPr>
          <p:cNvPr id="11" name="文本框 10">
            <a:extLst>
              <a:ext uri="{FF2B5EF4-FFF2-40B4-BE49-F238E27FC236}">
                <a16:creationId xmlns:a16="http://schemas.microsoft.com/office/drawing/2014/main" id="{DB7EABE7-1A34-A678-4C18-8156D52F2ACE}"/>
              </a:ext>
            </a:extLst>
          </p:cNvPr>
          <p:cNvSpPr txBox="1"/>
          <p:nvPr/>
        </p:nvSpPr>
        <p:spPr>
          <a:xfrm>
            <a:off x="4598830" y="4081200"/>
            <a:ext cx="2293159" cy="1354217"/>
          </a:xfrm>
          <a:custGeom>
            <a:avLst/>
            <a:gdLst>
              <a:gd name="connsiteX0" fmla="*/ 0 w 2293159"/>
              <a:gd name="connsiteY0" fmla="*/ 0 h 1354217"/>
              <a:gd name="connsiteX1" fmla="*/ 596221 w 2293159"/>
              <a:gd name="connsiteY1" fmla="*/ 0 h 1354217"/>
              <a:gd name="connsiteX2" fmla="*/ 1123648 w 2293159"/>
              <a:gd name="connsiteY2" fmla="*/ 0 h 1354217"/>
              <a:gd name="connsiteX3" fmla="*/ 1719869 w 2293159"/>
              <a:gd name="connsiteY3" fmla="*/ 0 h 1354217"/>
              <a:gd name="connsiteX4" fmla="*/ 2293159 w 2293159"/>
              <a:gd name="connsiteY4" fmla="*/ 0 h 1354217"/>
              <a:gd name="connsiteX5" fmla="*/ 2293159 w 2293159"/>
              <a:gd name="connsiteY5" fmla="*/ 437863 h 1354217"/>
              <a:gd name="connsiteX6" fmla="*/ 2293159 w 2293159"/>
              <a:gd name="connsiteY6" fmla="*/ 902811 h 1354217"/>
              <a:gd name="connsiteX7" fmla="*/ 2293159 w 2293159"/>
              <a:gd name="connsiteY7" fmla="*/ 1354217 h 1354217"/>
              <a:gd name="connsiteX8" fmla="*/ 1742801 w 2293159"/>
              <a:gd name="connsiteY8" fmla="*/ 1354217 h 1354217"/>
              <a:gd name="connsiteX9" fmla="*/ 1146580 w 2293159"/>
              <a:gd name="connsiteY9" fmla="*/ 1354217 h 1354217"/>
              <a:gd name="connsiteX10" fmla="*/ 527427 w 2293159"/>
              <a:gd name="connsiteY10" fmla="*/ 1354217 h 1354217"/>
              <a:gd name="connsiteX11" fmla="*/ 0 w 2293159"/>
              <a:gd name="connsiteY11" fmla="*/ 1354217 h 1354217"/>
              <a:gd name="connsiteX12" fmla="*/ 0 w 2293159"/>
              <a:gd name="connsiteY12" fmla="*/ 943438 h 1354217"/>
              <a:gd name="connsiteX13" fmla="*/ 0 w 2293159"/>
              <a:gd name="connsiteY13" fmla="*/ 519117 h 1354217"/>
              <a:gd name="connsiteX14" fmla="*/ 0 w 2293159"/>
              <a:gd name="connsiteY14" fmla="*/ 0 h 1354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3159" h="1354217" extrusionOk="0">
                <a:moveTo>
                  <a:pt x="0" y="0"/>
                </a:moveTo>
                <a:cubicBezTo>
                  <a:pt x="125016" y="-35037"/>
                  <a:pt x="439976" y="46959"/>
                  <a:pt x="596221" y="0"/>
                </a:cubicBezTo>
                <a:cubicBezTo>
                  <a:pt x="752466" y="-46959"/>
                  <a:pt x="972746" y="47272"/>
                  <a:pt x="1123648" y="0"/>
                </a:cubicBezTo>
                <a:cubicBezTo>
                  <a:pt x="1274550" y="-47272"/>
                  <a:pt x="1436339" y="65580"/>
                  <a:pt x="1719869" y="0"/>
                </a:cubicBezTo>
                <a:cubicBezTo>
                  <a:pt x="2003399" y="-65580"/>
                  <a:pt x="2087775" y="64456"/>
                  <a:pt x="2293159" y="0"/>
                </a:cubicBezTo>
                <a:cubicBezTo>
                  <a:pt x="2317371" y="126671"/>
                  <a:pt x="2263339" y="234956"/>
                  <a:pt x="2293159" y="437863"/>
                </a:cubicBezTo>
                <a:cubicBezTo>
                  <a:pt x="2322979" y="640770"/>
                  <a:pt x="2261888" y="719929"/>
                  <a:pt x="2293159" y="902811"/>
                </a:cubicBezTo>
                <a:cubicBezTo>
                  <a:pt x="2324430" y="1085693"/>
                  <a:pt x="2276421" y="1206687"/>
                  <a:pt x="2293159" y="1354217"/>
                </a:cubicBezTo>
                <a:cubicBezTo>
                  <a:pt x="2170794" y="1385677"/>
                  <a:pt x="1924884" y="1300607"/>
                  <a:pt x="1742801" y="1354217"/>
                </a:cubicBezTo>
                <a:cubicBezTo>
                  <a:pt x="1560718" y="1407827"/>
                  <a:pt x="1380637" y="1289967"/>
                  <a:pt x="1146580" y="1354217"/>
                </a:cubicBezTo>
                <a:cubicBezTo>
                  <a:pt x="912523" y="1418467"/>
                  <a:pt x="734210" y="1286493"/>
                  <a:pt x="527427" y="1354217"/>
                </a:cubicBezTo>
                <a:cubicBezTo>
                  <a:pt x="320644" y="1421941"/>
                  <a:pt x="256137" y="1338358"/>
                  <a:pt x="0" y="1354217"/>
                </a:cubicBezTo>
                <a:cubicBezTo>
                  <a:pt x="-14218" y="1251293"/>
                  <a:pt x="45099" y="1124437"/>
                  <a:pt x="0" y="943438"/>
                </a:cubicBezTo>
                <a:cubicBezTo>
                  <a:pt x="-45099" y="762439"/>
                  <a:pt x="682" y="614680"/>
                  <a:pt x="0" y="519117"/>
                </a:cubicBezTo>
                <a:cubicBezTo>
                  <a:pt x="-682" y="423554"/>
                  <a:pt x="10905" y="227504"/>
                  <a:pt x="0" y="0"/>
                </a:cubicBezTo>
                <a:close/>
              </a:path>
            </a:pathLst>
          </a:custGeom>
          <a:noFill/>
          <a:ln>
            <a:solidFill>
              <a:srgbClr val="005B70"/>
            </a:solidFill>
            <a:extLst>
              <a:ext uri="{C807C97D-BFC1-408E-A445-0C87EB9F89A2}">
                <ask:lineSketchStyleProps xmlns:ask="http://schemas.microsoft.com/office/drawing/2018/sketchyshapes" sd="739197219">
                  <a:prstGeom prst="rect">
                    <a:avLst/>
                  </a:prstGeom>
                  <ask:type>
                    <ask:lineSketchScribble/>
                  </ask:type>
                </ask:lineSketchStyleProps>
              </a:ext>
            </a:extLst>
          </a:ln>
        </p:spPr>
        <p:txBody>
          <a:bodyPr wrap="square" rtlCol="0">
            <a:spAutoFit/>
          </a:bodyPr>
          <a:lstStyle/>
          <a:p>
            <a:r>
              <a:rPr lang="en-US" altLang="zh-CN" dirty="0">
                <a:solidFill>
                  <a:srgbClr val="005B70"/>
                </a:solidFill>
              </a:rPr>
              <a:t>Diagnostic Category 2</a:t>
            </a:r>
          </a:p>
          <a:p>
            <a:pPr marL="285750" indent="-285750">
              <a:buFont typeface="Arial" panose="020B0604020202020204" pitchFamily="34" charset="0"/>
              <a:buChar char="•"/>
            </a:pPr>
            <a:r>
              <a:rPr lang="en-US" altLang="zh-CN" sz="1600" dirty="0">
                <a:solidFill>
                  <a:srgbClr val="005B70"/>
                </a:solidFill>
              </a:rPr>
              <a:t>Diagnostic Criteria a</a:t>
            </a:r>
          </a:p>
          <a:p>
            <a:pPr marL="285750" indent="-285750">
              <a:buFont typeface="Arial" panose="020B0604020202020204" pitchFamily="34" charset="0"/>
              <a:buChar char="•"/>
            </a:pPr>
            <a:r>
              <a:rPr lang="en-US" altLang="zh-CN" sz="1600" dirty="0">
                <a:solidFill>
                  <a:srgbClr val="005B70"/>
                </a:solidFill>
              </a:rPr>
              <a:t>Diagnostic Criteria b</a:t>
            </a:r>
          </a:p>
          <a:p>
            <a:pPr marL="285750" indent="-285750">
              <a:buFont typeface="Arial" panose="020B0604020202020204" pitchFamily="34" charset="0"/>
              <a:buChar char="•"/>
            </a:pPr>
            <a:r>
              <a:rPr lang="en-US" altLang="zh-CN" sz="1600" dirty="0">
                <a:solidFill>
                  <a:srgbClr val="005B70"/>
                </a:solidFill>
              </a:rPr>
              <a:t>Diagnostic Criteria c</a:t>
            </a:r>
          </a:p>
          <a:p>
            <a:pPr marL="285750" indent="-285750">
              <a:buFont typeface="Arial" panose="020B0604020202020204" pitchFamily="34" charset="0"/>
              <a:buChar char="•"/>
            </a:pPr>
            <a:r>
              <a:rPr lang="en-US" altLang="zh-CN" sz="1600" dirty="0">
                <a:solidFill>
                  <a:srgbClr val="005B70"/>
                </a:solidFill>
              </a:rPr>
              <a:t>…</a:t>
            </a:r>
          </a:p>
        </p:txBody>
      </p:sp>
    </p:spTree>
    <p:extLst>
      <p:ext uri="{BB962C8B-B14F-4D97-AF65-F5344CB8AC3E}">
        <p14:creationId xmlns:p14="http://schemas.microsoft.com/office/powerpoint/2010/main" val="31000331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Discussion</a:t>
            </a:r>
            <a:endParaRPr lang="zh-TW" altLang="en-US" sz="3600" b="1"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38477EDA-6B06-B367-3F3B-3DE42F19F83F}"/>
              </a:ext>
            </a:extLst>
          </p:cNvPr>
          <p:cNvSpPr txBox="1"/>
          <p:nvPr/>
        </p:nvSpPr>
        <p:spPr>
          <a:xfrm>
            <a:off x="1054608" y="2690336"/>
            <a:ext cx="6876500" cy="1477328"/>
          </a:xfrm>
          <a:prstGeom prst="rect">
            <a:avLst/>
          </a:prstGeom>
          <a:noFill/>
        </p:spPr>
        <p:txBody>
          <a:bodyPr wrap="square">
            <a:spAutoFit/>
          </a:bodyPr>
          <a:lstStyle/>
          <a:p>
            <a:pPr marL="285750" indent="-285750">
              <a:buFont typeface="Wingdings" panose="05000000000000000000" pitchFamily="2" charset="2"/>
              <a:buChar char="n"/>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Symptom repetition may not be as common as initially thought</a:t>
            </a:r>
          </a:p>
          <a:p>
            <a:pPr marL="285750" indent="-285750">
              <a:buFont typeface="Wingdings" panose="05000000000000000000" pitchFamily="2" charset="2"/>
              <a:buChar char="p"/>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Although 231 repeated symptoms spanned 140 diagnoses and 16 chapters, almost two-thirds of unique symptoms were associated with only one diagnostic criterion, and 30% of diagnostic criteria had no repetition.</a:t>
            </a:r>
            <a:r>
              <a:rPr lang="zh-CN" altLang="en-US" b="0" i="0" dirty="0">
                <a:effectLst/>
                <a:latin typeface="Times New Roman" panose="02020603050405020304" pitchFamily="18" charset="0"/>
                <a:ea typeface="楷体" panose="02010609060101010101" pitchFamily="49" charset="-122"/>
                <a:cs typeface="Times New Roman" panose="02020603050405020304" pitchFamily="18" charset="0"/>
              </a:rPr>
              <a:t>。</a:t>
            </a:r>
            <a:endPar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42837624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Discussion</a:t>
            </a:r>
            <a:endParaRPr lang="zh-TW" altLang="en-US" sz="3600" b="1"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38477EDA-6B06-B367-3F3B-3DE42F19F83F}"/>
              </a:ext>
            </a:extLst>
          </p:cNvPr>
          <p:cNvSpPr txBox="1"/>
          <p:nvPr/>
        </p:nvSpPr>
        <p:spPr>
          <a:xfrm>
            <a:off x="527304" y="1443841"/>
            <a:ext cx="7797989" cy="3970318"/>
          </a:xfrm>
          <a:prstGeom prst="rect">
            <a:avLst/>
          </a:prstGeom>
          <a:noFill/>
        </p:spPr>
        <p:txBody>
          <a:bodyPr wrap="square">
            <a:spAutoFit/>
          </a:bodyPr>
          <a:lstStyle/>
          <a:p>
            <a:pPr marL="285750" indent="-285750">
              <a:buFont typeface="Wingdings" panose="05000000000000000000" pitchFamily="2" charset="2"/>
              <a:buChar char="n"/>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In some disease classifications, the repetition of symptoms appears to be intentional.</a:t>
            </a:r>
          </a:p>
          <a:p>
            <a:pPr marL="285750" indent="-285750">
              <a:buFont typeface="Wingdings" panose="05000000000000000000" pitchFamily="2" charset="2"/>
              <a:buChar char="n"/>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buFont typeface="+mj-lt"/>
              <a:buAutoNum type="arabicPeriod"/>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Disorders such as bipolar and related disorders, major depressive disorder, and others include both elevated and depressed moods;</a:t>
            </a:r>
          </a:p>
          <a:p>
            <a:pPr marL="800100" lvl="1" indent="-342900">
              <a:buFont typeface="+mj-lt"/>
              <a:buAutoNum type="arabicPeriod"/>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Acute stress disorder and posttraumatic stress disorder have significant symptom overlap;</a:t>
            </a:r>
          </a:p>
          <a:p>
            <a:pPr marL="800100" lvl="1" indent="-342900">
              <a:buFont typeface="+mj-lt"/>
              <a:buAutoNum type="arabicPeriod"/>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Core symptoms of various substance use disorders are also similar;</a:t>
            </a:r>
          </a:p>
          <a:p>
            <a:pPr marL="800100" lvl="1" indent="-342900">
              <a:buFont typeface="+mj-lt"/>
              <a:buAutoNum type="arabicPeriod"/>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Neurocognitive disorders include deficits in complex attention, executive function, learning and memory, language, perceptual-motor skills, and social cognition.</a:t>
            </a:r>
          </a:p>
          <a:p>
            <a:pPr marL="800100" lvl="1" indent="-342900">
              <a:buFont typeface="+mj-lt"/>
              <a:buAutoNum type="arabicPeriod"/>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The repetitive nature of depressive symptoms differs from other disorders.</a:t>
            </a:r>
          </a:p>
          <a:p>
            <a:pPr marL="1200150" lvl="2" indent="-285750">
              <a:buFont typeface="Wingdings" panose="05000000000000000000" pitchFamily="2" charset="2"/>
              <a:buChar char="ü"/>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Although depression and anxiety disorders share similarities, there are no overlapping symptoms.</a:t>
            </a:r>
          </a:p>
        </p:txBody>
      </p:sp>
    </p:spTree>
    <p:extLst>
      <p:ext uri="{BB962C8B-B14F-4D97-AF65-F5344CB8AC3E}">
        <p14:creationId xmlns:p14="http://schemas.microsoft.com/office/powerpoint/2010/main" val="10543945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Discussion</a:t>
            </a:r>
            <a:endParaRPr lang="zh-TW" altLang="en-US" sz="3600" b="1"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38477EDA-6B06-B367-3F3B-3DE42F19F83F}"/>
              </a:ext>
            </a:extLst>
          </p:cNvPr>
          <p:cNvSpPr txBox="1"/>
          <p:nvPr/>
        </p:nvSpPr>
        <p:spPr>
          <a:xfrm>
            <a:off x="527304" y="1859339"/>
            <a:ext cx="7797989" cy="3139321"/>
          </a:xfrm>
          <a:prstGeom prst="rect">
            <a:avLst/>
          </a:prstGeom>
          <a:noFill/>
        </p:spPr>
        <p:txBody>
          <a:bodyPr wrap="square">
            <a:spAutoFit/>
          </a:bodyPr>
          <a:lstStyle/>
          <a:p>
            <a:pPr marL="285750" indent="-285750">
              <a:buFont typeface="Wingdings" panose="05000000000000000000" pitchFamily="2" charset="2"/>
              <a:buChar char="n"/>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Some diseases have significant symptom overlap between different chapters, but little symptom overlap between different disorders within the same chapter.</a:t>
            </a:r>
            <a:r>
              <a:rPr lang="zh-CN" altLang="en-US" b="0" i="0" dirty="0">
                <a:effectLst/>
                <a:latin typeface="Times New Roman" panose="02020603050405020304" pitchFamily="18" charset="0"/>
                <a:ea typeface="楷体" panose="02010609060101010101" pitchFamily="49" charset="-122"/>
                <a:cs typeface="Times New Roman" panose="02020603050405020304" pitchFamily="18" charset="0"/>
              </a:rPr>
              <a:t>。</a:t>
            </a:r>
            <a:endPar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n"/>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742950" lvl="1" indent="-285750">
              <a:buFont typeface="Wingdings" panose="05000000000000000000" pitchFamily="2" charset="2"/>
              <a:buChar char="ü"/>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For example, symptoms of neurodevelopmental disorders, anxiety disorders, somatic symptom and related disorders, personality disorders, as well as impulse control and conduct disorders have considerable overlap between different chapters (30% to 56%), but relatively little overlap between different disorders within the same chapter (5% to 8%).</a:t>
            </a:r>
            <a:r>
              <a:rPr lang="zh-CN" altLang="en-US" b="0" i="0" dirty="0">
                <a:effectLst/>
                <a:latin typeface="Times New Roman" panose="02020603050405020304" pitchFamily="18" charset="0"/>
                <a:ea typeface="楷体" panose="02010609060101010101" pitchFamily="49" charset="-122"/>
                <a:cs typeface="Times New Roman" panose="02020603050405020304" pitchFamily="18" charset="0"/>
              </a:rPr>
              <a:t>。</a:t>
            </a:r>
            <a:endPar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n"/>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n"/>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This may be because the authors of each chapter strive to ensure clear differentiation between diagnoses, but do not necessarily do so across chapters.</a:t>
            </a:r>
            <a:r>
              <a:rPr lang="zh-CN" altLang="en-US" b="0" i="0" dirty="0">
                <a:effectLst/>
                <a:latin typeface="Times New Roman" panose="02020603050405020304" pitchFamily="18" charset="0"/>
                <a:ea typeface="楷体" panose="02010609060101010101" pitchFamily="49" charset="-122"/>
                <a:cs typeface="Times New Roman" panose="02020603050405020304" pitchFamily="18" charset="0"/>
              </a:rPr>
              <a:t>。</a:t>
            </a:r>
            <a:endPar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6849049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Discussion</a:t>
            </a:r>
            <a:endParaRPr lang="zh-TW" altLang="en-US" sz="3600" b="1"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38477EDA-6B06-B367-3F3B-3DE42F19F83F}"/>
              </a:ext>
            </a:extLst>
          </p:cNvPr>
          <p:cNvSpPr txBox="1"/>
          <p:nvPr/>
        </p:nvSpPr>
        <p:spPr>
          <a:xfrm>
            <a:off x="718301" y="1859339"/>
            <a:ext cx="7797989" cy="3139321"/>
          </a:xfrm>
          <a:prstGeom prst="rect">
            <a:avLst/>
          </a:prstGeom>
          <a:noFill/>
        </p:spPr>
        <p:txBody>
          <a:bodyPr wrap="square">
            <a:spAutoFit/>
          </a:bodyPr>
          <a:lstStyle/>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cs typeface="Times New Roman" panose="02020603050405020304" pitchFamily="18" charset="0"/>
              </a:rPr>
              <a:t>Depression symptoms are the most frequently repeated across chapters among all symptoms.</a:t>
            </a:r>
            <a:r>
              <a:rPr lang="zh-CN" altLang="en-US" dirty="0">
                <a:latin typeface="Times New Roman" panose="02020603050405020304" pitchFamily="18" charset="0"/>
                <a:ea typeface="楷体" panose="02010609060101010101" pitchFamily="49" charset="-122"/>
                <a:cs typeface="Times New Roman" panose="02020603050405020304" pitchFamily="18" charset="0"/>
              </a:rPr>
              <a:t>的</a:t>
            </a: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n"/>
            </a:pPr>
            <a:endPar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endParaRPr>
          </a:p>
          <a:p>
            <a:pPr marL="742950" lvl="1" indent="-285750">
              <a:buFont typeface="Wingdings" panose="05000000000000000000" pitchFamily="2" charset="2"/>
              <a:buChar char="ü"/>
            </a:pP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Depression symptoms appear in 35 diagnoses, including anxiety disorders, trauma and stress-related disorders, somatic symptom and related disorders, eating and feeding disorders, sleep-wake disorders, substance-related and addictive disorders, neurocognitive disorders, and personality disorders </a:t>
            </a:r>
            <a:r>
              <a:rPr lang="en-US" altLang="zh-CN" b="0" i="0" dirty="0">
                <a:solidFill>
                  <a:srgbClr val="74AA9C"/>
                </a:solidFill>
                <a:effectLst/>
                <a:latin typeface="Times New Roman" panose="02020603050405020304" pitchFamily="18" charset="0"/>
                <a:ea typeface="楷体" panose="02010609060101010101" pitchFamily="49" charset="-122"/>
                <a:cs typeface="Times New Roman" panose="02020603050405020304" pitchFamily="18" charset="0"/>
              </a:rPr>
              <a:t>(</a:t>
            </a:r>
            <a:r>
              <a:rPr lang="en-US" altLang="zh-TW" dirty="0">
                <a:solidFill>
                  <a:srgbClr val="74AA9C"/>
                </a:solidFill>
                <a:latin typeface="Times New Roman" panose="02020603050405020304" pitchFamily="18" charset="0"/>
                <a:cs typeface="Times New Roman" panose="02020603050405020304" pitchFamily="18" charset="0"/>
              </a:rPr>
              <a:t>Fried and Nesse, 2015; McGlinchey et al., 2006; Winter et al., 2022; Zimmerman et al., 2006a; Zimmerman et al., 2006b</a:t>
            </a:r>
            <a:r>
              <a:rPr lang="en-US" altLang="zh-CN" b="0" i="0" dirty="0">
                <a:solidFill>
                  <a:srgbClr val="74AA9C"/>
                </a:solidFill>
                <a:effectLst/>
                <a:latin typeface="Times New Roman" panose="02020603050405020304" pitchFamily="18" charset="0"/>
                <a:ea typeface="楷体" panose="02010609060101010101" pitchFamily="49" charset="-122"/>
                <a:cs typeface="Times New Roman" panose="02020603050405020304" pitchFamily="18" charset="0"/>
              </a:rPr>
              <a:t>)</a:t>
            </a:r>
          </a:p>
          <a:p>
            <a:pPr marL="285750" indent="-285750">
              <a:buFont typeface="Wingdings" panose="05000000000000000000" pitchFamily="2" charset="2"/>
              <a:buChar char="n"/>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cs typeface="Times New Roman" panose="02020603050405020304" pitchFamily="18" charset="0"/>
              </a:rPr>
              <a:t>C</a:t>
            </a:r>
            <a:r>
              <a:rPr lang="en-US" altLang="zh-CN" b="0" i="0" dirty="0">
                <a:effectLst/>
                <a:latin typeface="Times New Roman" panose="02020603050405020304" pitchFamily="18" charset="0"/>
                <a:ea typeface="楷体" panose="02010609060101010101" pitchFamily="49" charset="-122"/>
                <a:cs typeface="Times New Roman" panose="02020603050405020304" pitchFamily="18" charset="0"/>
              </a:rPr>
              <a:t>onsidering depression as a single construct may not make much sense.</a:t>
            </a:r>
          </a:p>
        </p:txBody>
      </p:sp>
    </p:spTree>
    <p:extLst>
      <p:ext uri="{BB962C8B-B14F-4D97-AF65-F5344CB8AC3E}">
        <p14:creationId xmlns:p14="http://schemas.microsoft.com/office/powerpoint/2010/main" val="19636919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Discussion</a:t>
            </a:r>
            <a:endParaRPr lang="zh-TW" altLang="en-US" sz="3600" b="1"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38477EDA-6B06-B367-3F3B-3DE42F19F83F}"/>
              </a:ext>
            </a:extLst>
          </p:cNvPr>
          <p:cNvSpPr txBox="1"/>
          <p:nvPr/>
        </p:nvSpPr>
        <p:spPr>
          <a:xfrm>
            <a:off x="527304" y="1859339"/>
            <a:ext cx="7797989" cy="3139321"/>
          </a:xfrm>
          <a:prstGeom prst="rect">
            <a:avLst/>
          </a:prstGeom>
          <a:noFill/>
        </p:spPr>
        <p:txBody>
          <a:bodyPr wrap="square">
            <a:spAutoFit/>
          </a:bodyPr>
          <a:lstStyle/>
          <a:p>
            <a:pPr marL="285750" indent="-285750">
              <a:buFont typeface="Wingdings" panose="05000000000000000000" pitchFamily="2" charset="2"/>
              <a:buChar char="n"/>
            </a:pPr>
            <a:r>
              <a:rPr lang="en-US" altLang="zh-CN" b="0" i="0" dirty="0">
                <a:effectLst/>
                <a:latin typeface="Times New Roman" panose="02020603050405020304" pitchFamily="18" charset="0"/>
                <a:ea typeface="楷体" panose="02010609060101010101" pitchFamily="49" charset="-122"/>
              </a:rPr>
              <a:t>The repetition of MDD symptoms across different disorders appears to be very common, perhaps because the situations described by MDD symptoms, such as sleep problems, lack of concentration, and low mood, reflect symptoms involved in many DSM-5 diagnoses.</a:t>
            </a:r>
          </a:p>
          <a:p>
            <a:pPr marL="285750" indent="-285750">
              <a:buFont typeface="Wingdings" panose="05000000000000000000" pitchFamily="2" charset="2"/>
              <a:buChar char="n"/>
            </a:pPr>
            <a:r>
              <a:rPr lang="en-US" altLang="zh-CN" b="0" i="0" dirty="0">
                <a:effectLst/>
                <a:latin typeface="Times New Roman" panose="02020603050405020304" pitchFamily="18" charset="0"/>
                <a:ea typeface="楷体" panose="02010609060101010101" pitchFamily="49" charset="-122"/>
              </a:rPr>
              <a:t>The widespread presence of these symptoms may hinder diagnostic accuracy and may lead to other diagnosis symptoms being mistakenly attributed to MDD symptoms </a:t>
            </a:r>
            <a:r>
              <a:rPr lang="en-US" altLang="zh-CN" b="0" i="0" dirty="0">
                <a:solidFill>
                  <a:srgbClr val="74AA9C"/>
                </a:solidFill>
                <a:effectLst/>
                <a:latin typeface="Times New Roman" panose="02020603050405020304" pitchFamily="18" charset="0"/>
                <a:ea typeface="楷体" panose="02010609060101010101" pitchFamily="49" charset="-122"/>
              </a:rPr>
              <a:t>(</a:t>
            </a:r>
            <a:r>
              <a:rPr lang="en-US" altLang="zh-TW" dirty="0">
                <a:solidFill>
                  <a:srgbClr val="74AA9C"/>
                </a:solidFill>
                <a:latin typeface="Times New Roman" panose="02020603050405020304" pitchFamily="18" charset="0"/>
                <a:ea typeface="楷体" panose="02010609060101010101" pitchFamily="49" charset="-122"/>
              </a:rPr>
              <a:t>Zimmerman et al., 2006; Horvath, 2022</a:t>
            </a:r>
            <a:r>
              <a:rPr lang="en-US" altLang="zh-CN" b="0" i="0" dirty="0">
                <a:solidFill>
                  <a:srgbClr val="74AA9C"/>
                </a:solidFill>
                <a:effectLst/>
                <a:latin typeface="Times New Roman" panose="02020603050405020304" pitchFamily="18" charset="0"/>
                <a:ea typeface="楷体" panose="02010609060101010101" pitchFamily="49" charset="-122"/>
              </a:rPr>
              <a:t>)</a:t>
            </a:r>
            <a:endParaRPr lang="en-US" altLang="zh-CN" b="0" i="0" dirty="0">
              <a:effectLst/>
              <a:latin typeface="Times New Roman" panose="02020603050405020304" pitchFamily="18" charset="0"/>
              <a:ea typeface="楷体" panose="02010609060101010101" pitchFamily="49" charset="-122"/>
            </a:endParaRPr>
          </a:p>
          <a:p>
            <a:pPr marL="285750" indent="-285750">
              <a:buFont typeface="Wingdings" panose="05000000000000000000" pitchFamily="2" charset="2"/>
              <a:buChar char="n"/>
            </a:pPr>
            <a:r>
              <a:rPr lang="en-US" altLang="zh-CN" b="0" i="0" dirty="0">
                <a:effectLst/>
                <a:latin typeface="Times New Roman" panose="02020603050405020304" pitchFamily="18" charset="0"/>
                <a:ea typeface="楷体" panose="02010609060101010101" pitchFamily="49" charset="-122"/>
              </a:rPr>
              <a:t>The overlap of symptoms between MDD and other diagnoses may result in an individual being diagnosed not only with MDD, but also with other disorders, leading to a high comorbidity rate of MDD</a:t>
            </a:r>
            <a:r>
              <a:rPr lang="zh-CN" altLang="en-US" b="0" i="0" dirty="0">
                <a:solidFill>
                  <a:srgbClr val="74AA9C"/>
                </a:solidFill>
                <a:effectLst/>
                <a:latin typeface="Times New Roman" panose="02020603050405020304" pitchFamily="18" charset="0"/>
                <a:ea typeface="楷体" panose="02010609060101010101" pitchFamily="49" charset="-122"/>
              </a:rPr>
              <a:t> </a:t>
            </a:r>
            <a:r>
              <a:rPr lang="en-US" altLang="zh-CN" b="0" i="0" dirty="0">
                <a:solidFill>
                  <a:srgbClr val="74AA9C"/>
                </a:solidFill>
                <a:effectLst/>
                <a:latin typeface="Times New Roman" panose="02020603050405020304" pitchFamily="18" charset="0"/>
                <a:ea typeface="楷体" panose="02010609060101010101" pitchFamily="49" charset="-122"/>
              </a:rPr>
              <a:t>(</a:t>
            </a:r>
            <a:r>
              <a:rPr lang="en-US" altLang="zh-TW" dirty="0" err="1">
                <a:solidFill>
                  <a:srgbClr val="74AA9C"/>
                </a:solidFill>
                <a:latin typeface="Times New Roman" panose="02020603050405020304" pitchFamily="18" charset="0"/>
                <a:ea typeface="楷体" panose="02010609060101010101" pitchFamily="49" charset="-122"/>
              </a:rPr>
              <a:t>Zbozinek</a:t>
            </a:r>
            <a:r>
              <a:rPr lang="en-US" altLang="zh-TW" dirty="0">
                <a:solidFill>
                  <a:srgbClr val="74AA9C"/>
                </a:solidFill>
                <a:latin typeface="Times New Roman" panose="02020603050405020304" pitchFamily="18" charset="0"/>
                <a:ea typeface="楷体" panose="02010609060101010101" pitchFamily="49" charset="-122"/>
              </a:rPr>
              <a:t> et al., 2012; </a:t>
            </a:r>
            <a:r>
              <a:rPr lang="en-US" altLang="zh-TW" dirty="0" err="1">
                <a:solidFill>
                  <a:srgbClr val="74AA9C"/>
                </a:solidFill>
                <a:latin typeface="Times New Roman" panose="02020603050405020304" pitchFamily="18" charset="0"/>
                <a:ea typeface="楷体" panose="02010609060101010101" pitchFamily="49" charset="-122"/>
              </a:rPr>
              <a:t>Hasin</a:t>
            </a:r>
            <a:r>
              <a:rPr lang="en-US" altLang="zh-TW" dirty="0">
                <a:solidFill>
                  <a:srgbClr val="74AA9C"/>
                </a:solidFill>
                <a:latin typeface="Times New Roman" panose="02020603050405020304" pitchFamily="18" charset="0"/>
                <a:ea typeface="楷体" panose="02010609060101010101" pitchFamily="49" charset="-122"/>
              </a:rPr>
              <a:t> et al., 2018</a:t>
            </a:r>
            <a:r>
              <a:rPr lang="en-US" altLang="zh-CN" b="0" i="0" dirty="0">
                <a:solidFill>
                  <a:srgbClr val="74AA9C"/>
                </a:solidFill>
                <a:effectLst/>
                <a:latin typeface="Times New Roman" panose="02020603050405020304" pitchFamily="18" charset="0"/>
                <a:ea typeface="楷体" panose="02010609060101010101" pitchFamily="49" charset="-122"/>
              </a:rPr>
              <a:t>)</a:t>
            </a:r>
          </a:p>
        </p:txBody>
      </p:sp>
    </p:spTree>
    <p:extLst>
      <p:ext uri="{BB962C8B-B14F-4D97-AF65-F5344CB8AC3E}">
        <p14:creationId xmlns:p14="http://schemas.microsoft.com/office/powerpoint/2010/main" val="14387473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Discussion</a:t>
            </a:r>
            <a:endParaRPr lang="zh-TW" altLang="en-US" sz="3600" b="1"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38477EDA-6B06-B367-3F3B-3DE42F19F83F}"/>
              </a:ext>
            </a:extLst>
          </p:cNvPr>
          <p:cNvSpPr txBox="1"/>
          <p:nvPr/>
        </p:nvSpPr>
        <p:spPr>
          <a:xfrm>
            <a:off x="187062" y="2413337"/>
            <a:ext cx="8606064" cy="2031325"/>
          </a:xfrm>
          <a:prstGeom prst="rect">
            <a:avLst/>
          </a:prstGeom>
          <a:noFill/>
        </p:spPr>
        <p:txBody>
          <a:bodyPr wrap="square">
            <a:spAutoFit/>
          </a:bodyPr>
          <a:lstStyle/>
          <a:p>
            <a:pPr marL="285750" indent="-285750">
              <a:buFont typeface="Wingdings" panose="05000000000000000000" pitchFamily="2" charset="2"/>
              <a:buChar char="n"/>
            </a:pPr>
            <a:r>
              <a:rPr lang="en-US" altLang="zh-CN" b="0" i="0" dirty="0">
                <a:effectLst/>
                <a:latin typeface="Times New Roman" panose="02020603050405020304" pitchFamily="18" charset="0"/>
                <a:ea typeface="楷体" panose="02010609060101010101" pitchFamily="49" charset="-122"/>
              </a:rPr>
              <a:t>Further empirical research is needed to analyze how symptoms are formed in diseases, in order to determine whether certain symptoms appear in multiple diseases, making the distinction between these diseases blurred. </a:t>
            </a:r>
          </a:p>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rPr>
              <a:t>Such research could provide a better framework for biomarkers and mechanisms </a:t>
            </a:r>
            <a:r>
              <a:rPr lang="en-US" altLang="zh-CN" b="0" i="0" dirty="0">
                <a:solidFill>
                  <a:srgbClr val="74AA9C"/>
                </a:solidFill>
                <a:effectLst/>
                <a:latin typeface="Söhne"/>
              </a:rPr>
              <a:t>(</a:t>
            </a:r>
            <a:r>
              <a:rPr lang="en-US" altLang="zh-CN" b="0" i="0" dirty="0" err="1">
                <a:solidFill>
                  <a:srgbClr val="74AA9C"/>
                </a:solidFill>
                <a:effectLst/>
                <a:latin typeface="Söhne"/>
              </a:rPr>
              <a:t>Insel</a:t>
            </a:r>
            <a:r>
              <a:rPr lang="en-US" altLang="zh-CN" b="0" i="0" dirty="0">
                <a:solidFill>
                  <a:srgbClr val="74AA9C"/>
                </a:solidFill>
                <a:effectLst/>
                <a:latin typeface="Söhne"/>
              </a:rPr>
              <a:t> et al., 2010);</a:t>
            </a:r>
            <a:r>
              <a:rPr lang="en-US" altLang="zh-CN" b="0" i="0" dirty="0">
                <a:effectLst/>
                <a:latin typeface="Söhne"/>
              </a:rPr>
              <a:t> active ingredients and specific processes in psychotherapy </a:t>
            </a:r>
            <a:r>
              <a:rPr lang="en-US" altLang="zh-CN" b="0" i="0" dirty="0">
                <a:solidFill>
                  <a:srgbClr val="74AA9C"/>
                </a:solidFill>
                <a:effectLst/>
                <a:latin typeface="Söhne"/>
              </a:rPr>
              <a:t>(Hofmann and Hayes, 2019; Wolpert et al., 2021); </a:t>
            </a:r>
            <a:r>
              <a:rPr lang="en-US" altLang="zh-CN" b="0" i="0" dirty="0">
                <a:effectLst/>
                <a:latin typeface="Söhne"/>
              </a:rPr>
              <a:t>and the reconceptualization of the diagnosis and classification of psychopathology </a:t>
            </a:r>
            <a:r>
              <a:rPr lang="en-US" altLang="zh-CN" b="0" i="0" dirty="0">
                <a:solidFill>
                  <a:srgbClr val="74AA9C"/>
                </a:solidFill>
                <a:effectLst/>
                <a:latin typeface="Söhne"/>
              </a:rPr>
              <a:t>(Kotov et al., 2017).</a:t>
            </a:r>
            <a:endParaRPr lang="en-US" altLang="zh-CN" b="0" i="0" dirty="0">
              <a:solidFill>
                <a:srgbClr val="74AA9C"/>
              </a:solidFill>
              <a:effectLst/>
              <a:latin typeface="Times New Roman" panose="02020603050405020304" pitchFamily="18" charset="0"/>
              <a:ea typeface="楷体" panose="02010609060101010101" pitchFamily="49" charset="-122"/>
            </a:endParaRPr>
          </a:p>
        </p:txBody>
      </p:sp>
    </p:spTree>
    <p:extLst>
      <p:ext uri="{BB962C8B-B14F-4D97-AF65-F5344CB8AC3E}">
        <p14:creationId xmlns:p14="http://schemas.microsoft.com/office/powerpoint/2010/main" val="31919786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rgbClr val="005B70"/>
            </a:gs>
            <a:gs pos="100000">
              <a:srgbClr val="74AA9C"/>
            </a:gs>
          </a:gsLst>
          <a:lin ang="2700000" scaled="1"/>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6D3B5EA-A72E-E318-77A6-F7C0AEE9100A}"/>
              </a:ext>
            </a:extLst>
          </p:cNvPr>
          <p:cNvSpPr txBox="1"/>
          <p:nvPr/>
        </p:nvSpPr>
        <p:spPr>
          <a:xfrm>
            <a:off x="2421564" y="2921168"/>
            <a:ext cx="3674435" cy="1015663"/>
          </a:xfrm>
          <a:prstGeom prst="rect">
            <a:avLst/>
          </a:prstGeom>
          <a:noFill/>
        </p:spPr>
        <p:txBody>
          <a:bodyPr wrap="square">
            <a:spAutoFit/>
          </a:bodyPr>
          <a:lstStyle/>
          <a:p>
            <a:r>
              <a:rPr lang="en-US" altLang="zh-CN" sz="6000" b="1" dirty="0">
                <a:solidFill>
                  <a:schemeClr val="bg1"/>
                </a:solidFill>
                <a:latin typeface="Times New Roman" panose="02020603050405020304" pitchFamily="18" charset="0"/>
                <a:cs typeface="Times New Roman" panose="02020603050405020304" pitchFamily="18" charset="0"/>
              </a:rPr>
              <a:t>Thanks</a:t>
            </a:r>
            <a:endParaRPr lang="zh-TW" altLang="en-US" sz="60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39001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a:latin typeface="Times New Roman" panose="02020603050405020304" pitchFamily="18" charset="0"/>
                <a:cs typeface="Times New Roman" panose="02020603050405020304" pitchFamily="18" charset="0"/>
              </a:rPr>
              <a:t>Note</a:t>
            </a:r>
            <a:endParaRPr lang="zh-TW" altLang="en-US" sz="3600" b="1" dirty="0">
              <a:latin typeface="Times New Roman" panose="02020603050405020304" pitchFamily="18" charset="0"/>
              <a:cs typeface="Times New Roman" panose="02020603050405020304" pitchFamily="18" charset="0"/>
            </a:endParaRPr>
          </a:p>
        </p:txBody>
      </p:sp>
      <p:sp>
        <p:nvSpPr>
          <p:cNvPr id="5" name="文本框 4"/>
          <p:cNvSpPr txBox="1"/>
          <p:nvPr/>
        </p:nvSpPr>
        <p:spPr>
          <a:xfrm>
            <a:off x="318977" y="1166842"/>
            <a:ext cx="8325292" cy="1200329"/>
          </a:xfrm>
          <a:prstGeom prst="rect">
            <a:avLst/>
          </a:prstGeom>
          <a:noFill/>
        </p:spPr>
        <p:txBody>
          <a:bodyPr wrap="square" rtlCol="0">
            <a:spAutoFit/>
          </a:bodyPr>
          <a:lstStyle/>
          <a:p>
            <a:pPr marL="285750" indent="-285750">
              <a:buFont typeface="Wingdings" panose="05000000000000000000" pitchFamily="2" charset="2"/>
              <a:buChar char="n"/>
            </a:pPr>
            <a:r>
              <a:rPr lang="en-US" altLang="zh-CN" dirty="0"/>
              <a:t>In a diagnostic system, each diagnostic category usually has a set of symptom descriptions associated with it to help doctors or other healthcare professionals make a diagnosis.</a:t>
            </a:r>
          </a:p>
          <a:p>
            <a:pPr marL="285750" indent="-285750">
              <a:buFont typeface="Wingdings" panose="05000000000000000000" pitchFamily="2" charset="2"/>
              <a:buChar char="n"/>
            </a:pPr>
            <a:endParaRPr lang="en-US" altLang="zh-CN" dirty="0"/>
          </a:p>
        </p:txBody>
      </p:sp>
      <p:sp>
        <p:nvSpPr>
          <p:cNvPr id="2" name="矩形: 圆角 1">
            <a:extLst>
              <a:ext uri="{FF2B5EF4-FFF2-40B4-BE49-F238E27FC236}">
                <a16:creationId xmlns:a16="http://schemas.microsoft.com/office/drawing/2014/main" id="{03CCB558-A4D6-F079-F3C6-812FE580D5CE}"/>
              </a:ext>
            </a:extLst>
          </p:cNvPr>
          <p:cNvSpPr/>
          <p:nvPr/>
        </p:nvSpPr>
        <p:spPr>
          <a:xfrm>
            <a:off x="1541721" y="2604977"/>
            <a:ext cx="5964865" cy="3264195"/>
          </a:xfrm>
          <a:custGeom>
            <a:avLst/>
            <a:gdLst>
              <a:gd name="connsiteX0" fmla="*/ 0 w 5964865"/>
              <a:gd name="connsiteY0" fmla="*/ 544043 h 3264195"/>
              <a:gd name="connsiteX1" fmla="*/ 544043 w 5964865"/>
              <a:gd name="connsiteY1" fmla="*/ 0 h 3264195"/>
              <a:gd name="connsiteX2" fmla="*/ 1037140 w 5964865"/>
              <a:gd name="connsiteY2" fmla="*/ 0 h 3264195"/>
              <a:gd name="connsiteX3" fmla="*/ 1579004 w 5964865"/>
              <a:gd name="connsiteY3" fmla="*/ 0 h 3264195"/>
              <a:gd name="connsiteX4" fmla="*/ 2218404 w 5964865"/>
              <a:gd name="connsiteY4" fmla="*/ 0 h 3264195"/>
              <a:gd name="connsiteX5" fmla="*/ 2662733 w 5964865"/>
              <a:gd name="connsiteY5" fmla="*/ 0 h 3264195"/>
              <a:gd name="connsiteX6" fmla="*/ 3107061 w 5964865"/>
              <a:gd name="connsiteY6" fmla="*/ 0 h 3264195"/>
              <a:gd name="connsiteX7" fmla="*/ 3502622 w 5964865"/>
              <a:gd name="connsiteY7" fmla="*/ 0 h 3264195"/>
              <a:gd name="connsiteX8" fmla="*/ 4044487 w 5964865"/>
              <a:gd name="connsiteY8" fmla="*/ 0 h 3264195"/>
              <a:gd name="connsiteX9" fmla="*/ 4537583 w 5964865"/>
              <a:gd name="connsiteY9" fmla="*/ 0 h 3264195"/>
              <a:gd name="connsiteX10" fmla="*/ 5420822 w 5964865"/>
              <a:gd name="connsiteY10" fmla="*/ 0 h 3264195"/>
              <a:gd name="connsiteX11" fmla="*/ 5964865 w 5964865"/>
              <a:gd name="connsiteY11" fmla="*/ 544043 h 3264195"/>
              <a:gd name="connsiteX12" fmla="*/ 5964865 w 5964865"/>
              <a:gd name="connsiteY12" fmla="*/ 1066309 h 3264195"/>
              <a:gd name="connsiteX13" fmla="*/ 5964865 w 5964865"/>
              <a:gd name="connsiteY13" fmla="*/ 1610336 h 3264195"/>
              <a:gd name="connsiteX14" fmla="*/ 5964865 w 5964865"/>
              <a:gd name="connsiteY14" fmla="*/ 2176125 h 3264195"/>
              <a:gd name="connsiteX15" fmla="*/ 5964865 w 5964865"/>
              <a:gd name="connsiteY15" fmla="*/ 2720152 h 3264195"/>
              <a:gd name="connsiteX16" fmla="*/ 5420822 w 5964865"/>
              <a:gd name="connsiteY16" fmla="*/ 3264195 h 3264195"/>
              <a:gd name="connsiteX17" fmla="*/ 5025261 w 5964865"/>
              <a:gd name="connsiteY17" fmla="*/ 3264195 h 3264195"/>
              <a:gd name="connsiteX18" fmla="*/ 4532164 w 5964865"/>
              <a:gd name="connsiteY18" fmla="*/ 3264195 h 3264195"/>
              <a:gd name="connsiteX19" fmla="*/ 4087836 w 5964865"/>
              <a:gd name="connsiteY19" fmla="*/ 3264195 h 3264195"/>
              <a:gd name="connsiteX20" fmla="*/ 3594739 w 5964865"/>
              <a:gd name="connsiteY20" fmla="*/ 3264195 h 3264195"/>
              <a:gd name="connsiteX21" fmla="*/ 3004107 w 5964865"/>
              <a:gd name="connsiteY21" fmla="*/ 3264195 h 3264195"/>
              <a:gd name="connsiteX22" fmla="*/ 2364707 w 5964865"/>
              <a:gd name="connsiteY22" fmla="*/ 3264195 h 3264195"/>
              <a:gd name="connsiteX23" fmla="*/ 1871611 w 5964865"/>
              <a:gd name="connsiteY23" fmla="*/ 3264195 h 3264195"/>
              <a:gd name="connsiteX24" fmla="*/ 1232211 w 5964865"/>
              <a:gd name="connsiteY24" fmla="*/ 3264195 h 3264195"/>
              <a:gd name="connsiteX25" fmla="*/ 544043 w 5964865"/>
              <a:gd name="connsiteY25" fmla="*/ 3264195 h 3264195"/>
              <a:gd name="connsiteX26" fmla="*/ 0 w 5964865"/>
              <a:gd name="connsiteY26" fmla="*/ 2720152 h 3264195"/>
              <a:gd name="connsiteX27" fmla="*/ 0 w 5964865"/>
              <a:gd name="connsiteY27" fmla="*/ 2176125 h 3264195"/>
              <a:gd name="connsiteX28" fmla="*/ 0 w 5964865"/>
              <a:gd name="connsiteY28" fmla="*/ 1697381 h 3264195"/>
              <a:gd name="connsiteX29" fmla="*/ 0 w 5964865"/>
              <a:gd name="connsiteY29" fmla="*/ 1109831 h 3264195"/>
              <a:gd name="connsiteX30" fmla="*/ 0 w 5964865"/>
              <a:gd name="connsiteY30" fmla="*/ 544043 h 326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964865" h="3264195" extrusionOk="0">
                <a:moveTo>
                  <a:pt x="0" y="544043"/>
                </a:moveTo>
                <a:cubicBezTo>
                  <a:pt x="11490" y="207817"/>
                  <a:pt x="216641" y="69545"/>
                  <a:pt x="544043" y="0"/>
                </a:cubicBezTo>
                <a:cubicBezTo>
                  <a:pt x="715938" y="-32999"/>
                  <a:pt x="842611" y="18256"/>
                  <a:pt x="1037140" y="0"/>
                </a:cubicBezTo>
                <a:cubicBezTo>
                  <a:pt x="1231669" y="-18256"/>
                  <a:pt x="1437533" y="13536"/>
                  <a:pt x="1579004" y="0"/>
                </a:cubicBezTo>
                <a:cubicBezTo>
                  <a:pt x="1720475" y="-13536"/>
                  <a:pt x="1922049" y="76127"/>
                  <a:pt x="2218404" y="0"/>
                </a:cubicBezTo>
                <a:cubicBezTo>
                  <a:pt x="2514759" y="-76127"/>
                  <a:pt x="2547154" y="50045"/>
                  <a:pt x="2662733" y="0"/>
                </a:cubicBezTo>
                <a:cubicBezTo>
                  <a:pt x="2778312" y="-50045"/>
                  <a:pt x="2986662" y="49052"/>
                  <a:pt x="3107061" y="0"/>
                </a:cubicBezTo>
                <a:cubicBezTo>
                  <a:pt x="3227460" y="-49052"/>
                  <a:pt x="3374808" y="32886"/>
                  <a:pt x="3502622" y="0"/>
                </a:cubicBezTo>
                <a:cubicBezTo>
                  <a:pt x="3630436" y="-32886"/>
                  <a:pt x="3802380" y="12178"/>
                  <a:pt x="4044487" y="0"/>
                </a:cubicBezTo>
                <a:cubicBezTo>
                  <a:pt x="4286594" y="-12178"/>
                  <a:pt x="4399682" y="347"/>
                  <a:pt x="4537583" y="0"/>
                </a:cubicBezTo>
                <a:cubicBezTo>
                  <a:pt x="4675484" y="-347"/>
                  <a:pt x="4989006" y="92074"/>
                  <a:pt x="5420822" y="0"/>
                </a:cubicBezTo>
                <a:cubicBezTo>
                  <a:pt x="5648416" y="31503"/>
                  <a:pt x="5964114" y="253659"/>
                  <a:pt x="5964865" y="544043"/>
                </a:cubicBezTo>
                <a:cubicBezTo>
                  <a:pt x="5970749" y="727302"/>
                  <a:pt x="5924036" y="891520"/>
                  <a:pt x="5964865" y="1066309"/>
                </a:cubicBezTo>
                <a:cubicBezTo>
                  <a:pt x="6005694" y="1241098"/>
                  <a:pt x="5952340" y="1427360"/>
                  <a:pt x="5964865" y="1610336"/>
                </a:cubicBezTo>
                <a:cubicBezTo>
                  <a:pt x="5977390" y="1793312"/>
                  <a:pt x="5961069" y="1941660"/>
                  <a:pt x="5964865" y="2176125"/>
                </a:cubicBezTo>
                <a:cubicBezTo>
                  <a:pt x="5968661" y="2410590"/>
                  <a:pt x="5941245" y="2559782"/>
                  <a:pt x="5964865" y="2720152"/>
                </a:cubicBezTo>
                <a:cubicBezTo>
                  <a:pt x="5910103" y="3069901"/>
                  <a:pt x="5717859" y="3299597"/>
                  <a:pt x="5420822" y="3264195"/>
                </a:cubicBezTo>
                <a:cubicBezTo>
                  <a:pt x="5306170" y="3297582"/>
                  <a:pt x="5217824" y="3248562"/>
                  <a:pt x="5025261" y="3264195"/>
                </a:cubicBezTo>
                <a:cubicBezTo>
                  <a:pt x="4832698" y="3279828"/>
                  <a:pt x="4750994" y="3234974"/>
                  <a:pt x="4532164" y="3264195"/>
                </a:cubicBezTo>
                <a:cubicBezTo>
                  <a:pt x="4313334" y="3293416"/>
                  <a:pt x="4260839" y="3261648"/>
                  <a:pt x="4087836" y="3264195"/>
                </a:cubicBezTo>
                <a:cubicBezTo>
                  <a:pt x="3914833" y="3266742"/>
                  <a:pt x="3724946" y="3208608"/>
                  <a:pt x="3594739" y="3264195"/>
                </a:cubicBezTo>
                <a:cubicBezTo>
                  <a:pt x="3464532" y="3319782"/>
                  <a:pt x="3299411" y="3208542"/>
                  <a:pt x="3004107" y="3264195"/>
                </a:cubicBezTo>
                <a:cubicBezTo>
                  <a:pt x="2708803" y="3319848"/>
                  <a:pt x="2653332" y="3256683"/>
                  <a:pt x="2364707" y="3264195"/>
                </a:cubicBezTo>
                <a:cubicBezTo>
                  <a:pt x="2076082" y="3271707"/>
                  <a:pt x="1970640" y="3262536"/>
                  <a:pt x="1871611" y="3264195"/>
                </a:cubicBezTo>
                <a:cubicBezTo>
                  <a:pt x="1772582" y="3265854"/>
                  <a:pt x="1402008" y="3262216"/>
                  <a:pt x="1232211" y="3264195"/>
                </a:cubicBezTo>
                <a:cubicBezTo>
                  <a:pt x="1062414" y="3266174"/>
                  <a:pt x="784742" y="3182673"/>
                  <a:pt x="544043" y="3264195"/>
                </a:cubicBezTo>
                <a:cubicBezTo>
                  <a:pt x="319598" y="3278619"/>
                  <a:pt x="-15162" y="2974369"/>
                  <a:pt x="0" y="2720152"/>
                </a:cubicBezTo>
                <a:cubicBezTo>
                  <a:pt x="-45558" y="2591309"/>
                  <a:pt x="17334" y="2306569"/>
                  <a:pt x="0" y="2176125"/>
                </a:cubicBezTo>
                <a:cubicBezTo>
                  <a:pt x="-17334" y="2045681"/>
                  <a:pt x="29783" y="1839886"/>
                  <a:pt x="0" y="1697381"/>
                </a:cubicBezTo>
                <a:cubicBezTo>
                  <a:pt x="-29783" y="1554876"/>
                  <a:pt x="53926" y="1350572"/>
                  <a:pt x="0" y="1109831"/>
                </a:cubicBezTo>
                <a:cubicBezTo>
                  <a:pt x="-53926" y="869090"/>
                  <a:pt x="41275" y="805476"/>
                  <a:pt x="0" y="544043"/>
                </a:cubicBezTo>
                <a:close/>
              </a:path>
            </a:pathLst>
          </a:custGeom>
          <a:noFill/>
          <a:ln w="38100">
            <a:solidFill>
              <a:srgbClr val="74AA9C"/>
            </a:solidFill>
            <a:extLst>
              <a:ext uri="{C807C97D-BFC1-408E-A445-0C87EB9F89A2}">
                <ask:lineSketchStyleProps xmlns:ask="http://schemas.microsoft.com/office/drawing/2018/sketchyshapes" sd="46684555">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9CB261D2-6B2D-8229-077D-9C0D43B98A59}"/>
              </a:ext>
            </a:extLst>
          </p:cNvPr>
          <p:cNvSpPr txBox="1"/>
          <p:nvPr/>
        </p:nvSpPr>
        <p:spPr>
          <a:xfrm>
            <a:off x="4912243" y="2782669"/>
            <a:ext cx="2300176" cy="400110"/>
          </a:xfrm>
          <a:prstGeom prst="rect">
            <a:avLst/>
          </a:prstGeom>
          <a:noFill/>
        </p:spPr>
        <p:txBody>
          <a:bodyPr wrap="square" rtlCol="0">
            <a:spAutoFit/>
          </a:bodyPr>
          <a:lstStyle/>
          <a:p>
            <a:r>
              <a:rPr lang="en-US" altLang="zh-CN" sz="2000" b="1" dirty="0">
                <a:solidFill>
                  <a:srgbClr val="74AA9C"/>
                </a:solidFill>
              </a:rPr>
              <a:t>Diagnostic Category</a:t>
            </a:r>
            <a:endParaRPr lang="zh-CN" altLang="en-US" sz="2000" b="1" dirty="0">
              <a:solidFill>
                <a:srgbClr val="74AA9C"/>
              </a:solidFill>
            </a:endParaRPr>
          </a:p>
        </p:txBody>
      </p:sp>
      <p:grpSp>
        <p:nvGrpSpPr>
          <p:cNvPr id="15" name="组合 14">
            <a:extLst>
              <a:ext uri="{FF2B5EF4-FFF2-40B4-BE49-F238E27FC236}">
                <a16:creationId xmlns:a16="http://schemas.microsoft.com/office/drawing/2014/main" id="{92083476-B4D0-A566-C381-45DC992C8966}"/>
              </a:ext>
            </a:extLst>
          </p:cNvPr>
          <p:cNvGrpSpPr/>
          <p:nvPr/>
        </p:nvGrpSpPr>
        <p:grpSpPr>
          <a:xfrm>
            <a:off x="1689405" y="3340879"/>
            <a:ext cx="2789704" cy="861774"/>
            <a:chOff x="1605303" y="3806186"/>
            <a:chExt cx="2789704" cy="861774"/>
          </a:xfrm>
        </p:grpSpPr>
        <p:sp>
          <p:nvSpPr>
            <p:cNvPr id="6" name="文本框 5">
              <a:extLst>
                <a:ext uri="{FF2B5EF4-FFF2-40B4-BE49-F238E27FC236}">
                  <a16:creationId xmlns:a16="http://schemas.microsoft.com/office/drawing/2014/main" id="{89AA1C05-9ED6-DED8-5C80-DF78F4BBC386}"/>
                </a:ext>
              </a:extLst>
            </p:cNvPr>
            <p:cNvSpPr txBox="1"/>
            <p:nvPr/>
          </p:nvSpPr>
          <p:spPr>
            <a:xfrm>
              <a:off x="3061578" y="3806186"/>
              <a:ext cx="1333429" cy="861774"/>
            </a:xfrm>
            <a:prstGeom prst="rect">
              <a:avLst/>
            </a:prstGeom>
            <a:noFill/>
          </p:spPr>
          <p:txBody>
            <a:bodyPr wrap="square" rtlCol="0">
              <a:spAutoFit/>
            </a:bodyPr>
            <a:lstStyle/>
            <a:p>
              <a:r>
                <a:rPr lang="en-US" altLang="zh-CN" sz="1600" dirty="0"/>
                <a:t>Symptom a</a:t>
              </a:r>
            </a:p>
            <a:p>
              <a:r>
                <a:rPr lang="en-US" altLang="zh-CN" sz="1600" dirty="0"/>
                <a:t>Symptom b</a:t>
              </a:r>
            </a:p>
            <a:p>
              <a:r>
                <a:rPr lang="en-US" altLang="zh-CN" sz="1600" dirty="0"/>
                <a:t>Symptom c</a:t>
              </a:r>
              <a:endParaRPr lang="zh-CN" altLang="en-US" sz="1600" dirty="0"/>
            </a:p>
          </p:txBody>
        </p:sp>
        <p:sp>
          <p:nvSpPr>
            <p:cNvPr id="11" name="文本框 10">
              <a:extLst>
                <a:ext uri="{FF2B5EF4-FFF2-40B4-BE49-F238E27FC236}">
                  <a16:creationId xmlns:a16="http://schemas.microsoft.com/office/drawing/2014/main" id="{B0B45973-B7D2-6A29-0F08-CFCECF5457D3}"/>
                </a:ext>
              </a:extLst>
            </p:cNvPr>
            <p:cNvSpPr txBox="1"/>
            <p:nvPr/>
          </p:nvSpPr>
          <p:spPr>
            <a:xfrm>
              <a:off x="1605303" y="3913908"/>
              <a:ext cx="1226696" cy="646331"/>
            </a:xfrm>
            <a:prstGeom prst="rect">
              <a:avLst/>
            </a:prstGeom>
            <a:noFill/>
          </p:spPr>
          <p:txBody>
            <a:bodyPr wrap="square">
              <a:spAutoFit/>
            </a:bodyPr>
            <a:lstStyle/>
            <a:p>
              <a:pPr algn="ctr"/>
              <a:r>
                <a:rPr lang="en-US" altLang="zh-CN" dirty="0"/>
                <a:t>Core </a:t>
              </a:r>
            </a:p>
            <a:p>
              <a:pPr algn="ctr"/>
              <a:r>
                <a:rPr lang="en-US" altLang="zh-CN" dirty="0"/>
                <a:t>Symptoms</a:t>
              </a:r>
              <a:endParaRPr lang="zh-CN" altLang="en-US" dirty="0"/>
            </a:p>
          </p:txBody>
        </p:sp>
        <p:sp>
          <p:nvSpPr>
            <p:cNvPr id="12" name="左大括号 11">
              <a:extLst>
                <a:ext uri="{FF2B5EF4-FFF2-40B4-BE49-F238E27FC236}">
                  <a16:creationId xmlns:a16="http://schemas.microsoft.com/office/drawing/2014/main" id="{C801CB27-B9FA-18B4-9923-66A8FA0960F6}"/>
                </a:ext>
              </a:extLst>
            </p:cNvPr>
            <p:cNvSpPr/>
            <p:nvPr/>
          </p:nvSpPr>
          <p:spPr>
            <a:xfrm>
              <a:off x="2858177" y="3913908"/>
              <a:ext cx="192041" cy="646330"/>
            </a:xfrm>
            <a:prstGeom prst="leftBrace">
              <a:avLst/>
            </a:prstGeom>
            <a:ln w="19050">
              <a:solidFill>
                <a:srgbClr val="74AA9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16" name="组合 15">
            <a:extLst>
              <a:ext uri="{FF2B5EF4-FFF2-40B4-BE49-F238E27FC236}">
                <a16:creationId xmlns:a16="http://schemas.microsoft.com/office/drawing/2014/main" id="{4D76BAF7-FAB1-46F8-46C0-7538435EC17A}"/>
              </a:ext>
            </a:extLst>
          </p:cNvPr>
          <p:cNvGrpSpPr/>
          <p:nvPr/>
        </p:nvGrpSpPr>
        <p:grpSpPr>
          <a:xfrm>
            <a:off x="3941064" y="3988376"/>
            <a:ext cx="2937388" cy="1846659"/>
            <a:chOff x="3697471" y="3934544"/>
            <a:chExt cx="2937388" cy="1846659"/>
          </a:xfrm>
        </p:grpSpPr>
        <p:sp>
          <p:nvSpPr>
            <p:cNvPr id="8" name="文本框 7">
              <a:extLst>
                <a:ext uri="{FF2B5EF4-FFF2-40B4-BE49-F238E27FC236}">
                  <a16:creationId xmlns:a16="http://schemas.microsoft.com/office/drawing/2014/main" id="{282E2FC9-57CE-6781-4999-3BFC22EE802E}"/>
                </a:ext>
              </a:extLst>
            </p:cNvPr>
            <p:cNvSpPr txBox="1"/>
            <p:nvPr/>
          </p:nvSpPr>
          <p:spPr>
            <a:xfrm>
              <a:off x="5361823" y="3934544"/>
              <a:ext cx="1273036" cy="1846659"/>
            </a:xfrm>
            <a:prstGeom prst="rect">
              <a:avLst/>
            </a:prstGeom>
            <a:noFill/>
          </p:spPr>
          <p:txBody>
            <a:bodyPr wrap="square" rtlCol="0">
              <a:spAutoFit/>
            </a:bodyPr>
            <a:lstStyle/>
            <a:p>
              <a:r>
                <a:rPr lang="en-US" altLang="zh-CN" sz="1600" dirty="0"/>
                <a:t>Symptom d</a:t>
              </a:r>
            </a:p>
            <a:p>
              <a:r>
                <a:rPr lang="en-US" altLang="zh-CN" sz="1600" dirty="0"/>
                <a:t>Symptom e</a:t>
              </a:r>
            </a:p>
            <a:p>
              <a:r>
                <a:rPr lang="en-US" altLang="zh-CN" sz="1600" dirty="0"/>
                <a:t>Symptom f</a:t>
              </a:r>
            </a:p>
            <a:p>
              <a:r>
                <a:rPr lang="en-US" altLang="zh-CN" sz="1600" dirty="0"/>
                <a:t>Symptom g</a:t>
              </a:r>
              <a:endParaRPr lang="zh-CN" altLang="en-US" sz="1600" dirty="0"/>
            </a:p>
            <a:p>
              <a:r>
                <a:rPr lang="en-US" altLang="zh-CN" sz="1600" dirty="0"/>
                <a:t>Symptom h</a:t>
              </a:r>
              <a:endParaRPr lang="zh-CN" altLang="en-US" sz="1600" dirty="0"/>
            </a:p>
            <a:p>
              <a:r>
                <a:rPr lang="en-US" altLang="zh-CN" sz="1600" dirty="0"/>
                <a:t>Symptom </a:t>
              </a:r>
              <a:r>
                <a:rPr lang="en-US" altLang="zh-CN" sz="1600" dirty="0" err="1"/>
                <a:t>i</a:t>
              </a:r>
              <a:endParaRPr lang="zh-CN" altLang="en-US" sz="1600" dirty="0"/>
            </a:p>
            <a:p>
              <a:r>
                <a:rPr lang="en-US" altLang="zh-CN" sz="1600" dirty="0"/>
                <a:t>Symptom j</a:t>
              </a:r>
              <a:endParaRPr lang="zh-CN" altLang="en-US" sz="1600" dirty="0"/>
            </a:p>
          </p:txBody>
        </p:sp>
        <p:sp>
          <p:nvSpPr>
            <p:cNvPr id="13" name="文本框 12">
              <a:extLst>
                <a:ext uri="{FF2B5EF4-FFF2-40B4-BE49-F238E27FC236}">
                  <a16:creationId xmlns:a16="http://schemas.microsoft.com/office/drawing/2014/main" id="{B838B8F7-14CE-6F5C-1C40-616918B0988A}"/>
                </a:ext>
              </a:extLst>
            </p:cNvPr>
            <p:cNvSpPr txBox="1"/>
            <p:nvPr/>
          </p:nvSpPr>
          <p:spPr>
            <a:xfrm>
              <a:off x="3697471" y="4458908"/>
              <a:ext cx="1309852" cy="646331"/>
            </a:xfrm>
            <a:prstGeom prst="rect">
              <a:avLst/>
            </a:prstGeom>
            <a:noFill/>
          </p:spPr>
          <p:txBody>
            <a:bodyPr wrap="square">
              <a:spAutoFit/>
            </a:bodyPr>
            <a:lstStyle/>
            <a:p>
              <a:pPr algn="ctr"/>
              <a:r>
                <a:rPr lang="en-US" altLang="zh-CN" dirty="0"/>
                <a:t>Constituent </a:t>
              </a:r>
            </a:p>
            <a:p>
              <a:pPr algn="ctr"/>
              <a:r>
                <a:rPr lang="en-US" altLang="zh-CN" dirty="0"/>
                <a:t>Symptoms</a:t>
              </a:r>
              <a:endParaRPr lang="zh-CN" altLang="en-US" dirty="0"/>
            </a:p>
          </p:txBody>
        </p:sp>
        <p:sp>
          <p:nvSpPr>
            <p:cNvPr id="14" name="左大括号 13">
              <a:extLst>
                <a:ext uri="{FF2B5EF4-FFF2-40B4-BE49-F238E27FC236}">
                  <a16:creationId xmlns:a16="http://schemas.microsoft.com/office/drawing/2014/main" id="{AF96729E-C208-9D46-25D1-9BF66AF477E4}"/>
                </a:ext>
              </a:extLst>
            </p:cNvPr>
            <p:cNvSpPr/>
            <p:nvPr/>
          </p:nvSpPr>
          <p:spPr>
            <a:xfrm>
              <a:off x="5053300" y="4094931"/>
              <a:ext cx="289162" cy="1508427"/>
            </a:xfrm>
            <a:prstGeom prst="leftBrace">
              <a:avLst/>
            </a:prstGeom>
            <a:ln w="19050">
              <a:solidFill>
                <a:srgbClr val="74AA9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Tree>
    <p:extLst>
      <p:ext uri="{BB962C8B-B14F-4D97-AF65-F5344CB8AC3E}">
        <p14:creationId xmlns:p14="http://schemas.microsoft.com/office/powerpoint/2010/main" val="40491569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005B70"/>
            </a:gs>
            <a:gs pos="100000">
              <a:srgbClr val="74AA9C"/>
            </a:gs>
          </a:gsLst>
          <a:lin ang="2700000" scaled="1"/>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6D3B5EA-A72E-E318-77A6-F7C0AEE9100A}"/>
              </a:ext>
            </a:extLst>
          </p:cNvPr>
          <p:cNvSpPr txBox="1"/>
          <p:nvPr/>
        </p:nvSpPr>
        <p:spPr>
          <a:xfrm>
            <a:off x="2421564" y="2921168"/>
            <a:ext cx="4468333" cy="1015663"/>
          </a:xfrm>
          <a:prstGeom prst="rect">
            <a:avLst/>
          </a:prstGeom>
          <a:noFill/>
        </p:spPr>
        <p:txBody>
          <a:bodyPr wrap="square">
            <a:spAutoFit/>
          </a:bodyPr>
          <a:lstStyle/>
          <a:p>
            <a:r>
              <a:rPr lang="en-US" altLang="zh-CN" sz="6000" b="1" dirty="0">
                <a:solidFill>
                  <a:schemeClr val="bg1"/>
                </a:solidFill>
                <a:latin typeface="Times New Roman" panose="02020603050405020304" pitchFamily="18" charset="0"/>
                <a:cs typeface="Times New Roman" panose="02020603050405020304" pitchFamily="18" charset="0"/>
              </a:rPr>
              <a:t>Introduction </a:t>
            </a:r>
            <a:endParaRPr lang="zh-TW" altLang="en-US" sz="60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30521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291072"/>
            <a:ext cx="1051560"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矩形 4"/>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Introduction </a:t>
            </a:r>
            <a:endParaRPr lang="zh-TW" altLang="en-US" sz="3600" b="1" dirty="0">
              <a:latin typeface="Times New Roman" panose="02020603050405020304" pitchFamily="18" charset="0"/>
              <a:cs typeface="Times New Roman" panose="02020603050405020304" pitchFamily="18" charset="0"/>
            </a:endParaRPr>
          </a:p>
        </p:txBody>
      </p:sp>
      <p:sp>
        <p:nvSpPr>
          <p:cNvPr id="7" name="矩形 6"/>
          <p:cNvSpPr/>
          <p:nvPr/>
        </p:nvSpPr>
        <p:spPr>
          <a:xfrm>
            <a:off x="340241" y="751344"/>
            <a:ext cx="8410353" cy="5632311"/>
          </a:xfrm>
          <a:prstGeom prst="rect">
            <a:avLst/>
          </a:prstGeom>
        </p:spPr>
        <p:txBody>
          <a:bodyPr wrap="square">
            <a:spAutoFit/>
          </a:bodyPr>
          <a:lstStyle/>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cs typeface="Times New Roman" panose="02020603050405020304" pitchFamily="18" charset="0"/>
              </a:rPr>
              <a:t>Due to the </a:t>
            </a:r>
            <a:r>
              <a:rPr lang="en-US" altLang="zh-CN" b="1" dirty="0">
                <a:latin typeface="Times New Roman" panose="02020603050405020304" pitchFamily="18" charset="0"/>
                <a:ea typeface="楷体" panose="02010609060101010101" pitchFamily="49" charset="-122"/>
                <a:cs typeface="Times New Roman" panose="02020603050405020304" pitchFamily="18" charset="0"/>
              </a:rPr>
              <a:t>heterogeneity</a:t>
            </a:r>
            <a:r>
              <a:rPr lang="en-US" altLang="zh-CN" dirty="0">
                <a:latin typeface="Times New Roman" panose="02020603050405020304" pitchFamily="18" charset="0"/>
                <a:ea typeface="楷体" panose="02010609060101010101" pitchFamily="49" charset="-122"/>
                <a:cs typeface="Times New Roman" panose="02020603050405020304" pitchFamily="18" charset="0"/>
              </a:rPr>
              <a:t> </a:t>
            </a:r>
            <a:r>
              <a:rPr lang="en-US" altLang="zh-CN" u="sng" dirty="0">
                <a:latin typeface="Times New Roman" panose="02020603050405020304" pitchFamily="18" charset="0"/>
                <a:ea typeface="楷体" panose="02010609060101010101" pitchFamily="49" charset="-122"/>
                <a:cs typeface="Times New Roman" panose="02020603050405020304" pitchFamily="18" charset="0"/>
              </a:rPr>
              <a:t>within diagnostic categories </a:t>
            </a:r>
            <a:r>
              <a:rPr lang="en-US" altLang="zh-CN" dirty="0">
                <a:latin typeface="Times New Roman" panose="02020603050405020304" pitchFamily="18" charset="0"/>
                <a:ea typeface="楷体" panose="02010609060101010101" pitchFamily="49" charset="-122"/>
                <a:cs typeface="Times New Roman" panose="02020603050405020304" pitchFamily="18" charset="0"/>
              </a:rPr>
              <a:t>and </a:t>
            </a:r>
            <a:r>
              <a:rPr lang="en-US" altLang="zh-CN" u="sng" dirty="0">
                <a:latin typeface="Times New Roman" panose="02020603050405020304" pitchFamily="18" charset="0"/>
                <a:ea typeface="楷体" panose="02010609060101010101" pitchFamily="49" charset="-122"/>
                <a:cs typeface="Times New Roman" panose="02020603050405020304" pitchFamily="18" charset="0"/>
              </a:rPr>
              <a:t>symptom overlap across diagnostic categories</a:t>
            </a:r>
            <a:r>
              <a:rPr lang="en-US" altLang="zh-CN" dirty="0">
                <a:latin typeface="Times New Roman" panose="02020603050405020304" pitchFamily="18" charset="0"/>
                <a:ea typeface="楷体" panose="02010609060101010101" pitchFamily="49" charset="-122"/>
                <a:cs typeface="Times New Roman" panose="02020603050405020304" pitchFamily="18" charset="0"/>
              </a:rPr>
              <a:t>, traditional mental disorder diagnostic systems (e.g., DSM) have limitations. </a:t>
            </a:r>
          </a:p>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cs typeface="Times New Roman" panose="02020603050405020304" pitchFamily="18" charset="0"/>
              </a:rPr>
              <a:t>Isolating a single diagnostic category:</a:t>
            </a:r>
          </a:p>
          <a:p>
            <a:pPr marL="285750" indent="-285750">
              <a:buFont typeface="Wingdings" panose="05000000000000000000" pitchFamily="2" charset="2"/>
              <a:buChar char="n"/>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Restricts our understanding of the fundamental causes of symptoms </a:t>
            </a:r>
            <a:r>
              <a:rPr lang="en-US" altLang="zh-CN" dirty="0">
                <a:solidFill>
                  <a:srgbClr val="74AA9C"/>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dirty="0">
                <a:solidFill>
                  <a:srgbClr val="74AA9C"/>
                </a:solidFill>
                <a:latin typeface="Times New Roman" panose="02020603050405020304" pitchFamily="18" charset="0"/>
                <a:cs typeface="Times New Roman" panose="02020603050405020304" pitchFamily="18" charset="0"/>
              </a:rPr>
              <a:t>Bentall et al., 2012; Fried and Nesse, 2015; Parker, 2005</a:t>
            </a:r>
            <a:r>
              <a:rPr lang="en-US" altLang="zh-CN" dirty="0">
                <a:solidFill>
                  <a:srgbClr val="74AA9C"/>
                </a:solidFill>
                <a:latin typeface="Times New Roman" panose="02020603050405020304" pitchFamily="18" charset="0"/>
                <a:ea typeface="楷体" panose="02010609060101010101" pitchFamily="49" charset="-122"/>
                <a:cs typeface="Times New Roman" panose="02020603050405020304" pitchFamily="18" charset="0"/>
              </a:rPr>
              <a:t>)</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Obscures commonalities between symptoms </a:t>
            </a:r>
            <a:r>
              <a:rPr lang="en-US" altLang="zh-CN" dirty="0">
                <a:solidFill>
                  <a:srgbClr val="74AA9C"/>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dirty="0">
                <a:solidFill>
                  <a:srgbClr val="74AA9C"/>
                </a:solidFill>
                <a:latin typeface="Times New Roman" panose="02020603050405020304" pitchFamily="18" charset="0"/>
                <a:cs typeface="Times New Roman" panose="02020603050405020304" pitchFamily="18" charset="0"/>
              </a:rPr>
              <a:t>Barlow, 2014</a:t>
            </a:r>
            <a:r>
              <a:rPr lang="en-US" altLang="zh-CN" dirty="0">
                <a:solidFill>
                  <a:srgbClr val="74AA9C"/>
                </a:solidFill>
                <a:latin typeface="Times New Roman" panose="02020603050405020304" pitchFamily="18" charset="0"/>
                <a:ea typeface="楷体" panose="02010609060101010101" pitchFamily="49" charset="-122"/>
                <a:cs typeface="Times New Roman" panose="02020603050405020304" pitchFamily="18" charset="0"/>
              </a:rPr>
              <a:t>)</a:t>
            </a:r>
          </a:p>
          <a:p>
            <a:pPr marL="285750" indent="-285750">
              <a:buFont typeface="Wingdings" panose="05000000000000000000" pitchFamily="2" charset="2"/>
              <a:buChar char="n"/>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742950" lvl="1" indent="-285750">
              <a:buFont typeface="Wingdings" panose="05000000000000000000" pitchFamily="2" charset="2"/>
              <a:buChar char="ü"/>
            </a:pPr>
            <a:r>
              <a:rPr lang="en-US" altLang="zh-CN" dirty="0">
                <a:latin typeface="Times New Roman" panose="02020603050405020304" pitchFamily="18" charset="0"/>
                <a:ea typeface="楷体" panose="02010609060101010101" pitchFamily="49" charset="-122"/>
                <a:cs typeface="Times New Roman" panose="02020603050405020304" pitchFamily="18" charset="0"/>
              </a:rPr>
              <a:t>For example, there is considerable overlap in symptoms between severe depression and generalized anxiety disorder, making it possible for a person to meet the criteria for both diagnoses.</a:t>
            </a:r>
          </a:p>
          <a:p>
            <a:pPr marL="285750" indent="-285750">
              <a:buFont typeface="Wingdings" panose="05000000000000000000" pitchFamily="2" charset="2"/>
              <a:buChar char="ü"/>
            </a:pP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cs typeface="Times New Roman" panose="02020603050405020304" pitchFamily="18" charset="0"/>
              </a:rPr>
              <a:t>Therefore, by examining patterns of symptom overlap, researchers can identify:	</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Common symptoms of multiple diseases</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Symptoms unique to a specific disease</a:t>
            </a:r>
          </a:p>
          <a:p>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n"/>
            </a:pPr>
            <a:r>
              <a:rPr lang="en-US" altLang="zh-CN" dirty="0">
                <a:latin typeface="Times New Roman" panose="02020603050405020304" pitchFamily="18" charset="0"/>
                <a:ea typeface="楷体" panose="02010609060101010101" pitchFamily="49" charset="-122"/>
                <a:cs typeface="Times New Roman" panose="02020603050405020304" pitchFamily="18" charset="0"/>
              </a:rPr>
              <a:t>This helps improve the accuracy of diagnostic classification and can lead to more effective treatments targeted at specific symptoms or groups of symptoms.</a:t>
            </a:r>
            <a:endParaRPr lang="zh-TW" altLang="en-US"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13" name="矩形 12"/>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b="1" dirty="0">
                <a:latin typeface="Times New Roman" panose="02020603050405020304" pitchFamily="18" charset="0"/>
                <a:cs typeface="Times New Roman" panose="02020603050405020304" pitchFamily="18" charset="0"/>
              </a:rPr>
              <a:t>DSM - 5</a:t>
            </a:r>
            <a:endParaRPr lang="zh-TW" altLang="en-US"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26327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b="1" dirty="0">
                <a:latin typeface="Times New Roman" panose="02020603050405020304" pitchFamily="18" charset="0"/>
                <a:cs typeface="Times New Roman" panose="02020603050405020304" pitchFamily="18" charset="0"/>
              </a:rPr>
              <a:t>DSM - 5</a:t>
            </a:r>
            <a:endParaRPr lang="zh-TW" altLang="en-US" sz="6000" b="1" dirty="0">
              <a:latin typeface="Times New Roman" panose="02020603050405020304" pitchFamily="18" charset="0"/>
              <a:cs typeface="Times New Roman" panose="02020603050405020304" pitchFamily="18" charset="0"/>
            </a:endParaRPr>
          </a:p>
        </p:txBody>
      </p:sp>
      <p:sp>
        <p:nvSpPr>
          <p:cNvPr id="9" name="矩形 8"/>
          <p:cNvSpPr/>
          <p:nvPr/>
        </p:nvSpPr>
        <p:spPr>
          <a:xfrm>
            <a:off x="0" y="6291072"/>
            <a:ext cx="1051560"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矩形 4"/>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Introduction </a:t>
            </a:r>
            <a:endParaRPr lang="zh-TW" altLang="en-US" sz="3600" b="1" dirty="0">
              <a:latin typeface="Times New Roman" panose="02020603050405020304" pitchFamily="18" charset="0"/>
              <a:cs typeface="Times New Roman" panose="02020603050405020304" pitchFamily="18" charset="0"/>
            </a:endParaRPr>
          </a:p>
        </p:txBody>
      </p:sp>
      <p:sp>
        <p:nvSpPr>
          <p:cNvPr id="6" name="矩形 5"/>
          <p:cNvSpPr/>
          <p:nvPr/>
        </p:nvSpPr>
        <p:spPr>
          <a:xfrm>
            <a:off x="525780" y="1951672"/>
            <a:ext cx="7822955" cy="2954655"/>
          </a:xfrm>
          <a:prstGeom prst="rect">
            <a:avLst/>
          </a:prstGeom>
        </p:spPr>
        <p:txBody>
          <a:bodyPr wrap="square">
            <a:spAutoFit/>
          </a:bodyPr>
          <a:lstStyle/>
          <a:p>
            <a:pPr marL="285750" indent="-285750">
              <a:spcAft>
                <a:spcPts val="0"/>
              </a:spcAft>
              <a:buFont typeface="Wingdings" panose="05000000000000000000" pitchFamily="2" charset="2"/>
              <a:buChar char="n"/>
            </a:pPr>
            <a:r>
              <a:rPr lang="en-US" altLang="zh-CN" sz="2000" b="1" kern="100" dirty="0">
                <a:latin typeface="Times New Roman" panose="02020603050405020304" pitchFamily="18" charset="0"/>
                <a:ea typeface="楷体" panose="02010609060101010101" pitchFamily="49" charset="-122"/>
                <a:cs typeface="Times New Roman" panose="02020603050405020304" pitchFamily="18" charset="0"/>
              </a:rPr>
              <a:t>Similar research has been conducted in the past, examining patterns of symptom overlap</a:t>
            </a:r>
          </a:p>
          <a:p>
            <a:pPr marL="285750" indent="-285750">
              <a:spcAft>
                <a:spcPts val="0"/>
              </a:spcAft>
              <a:buFont typeface="Wingdings" panose="05000000000000000000" pitchFamily="2" charset="2"/>
              <a:buChar char="n"/>
            </a:pPr>
            <a:endParaRPr lang="en-US" altLang="zh-CN" sz="2000" b="1" kern="1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buFont typeface="+mj-lt"/>
              <a:buAutoNum type="arabicPeriod"/>
            </a:pPr>
            <a:r>
              <a:rPr lang="en-US" altLang="zh-TW" kern="100" dirty="0" err="1">
                <a:solidFill>
                  <a:srgbClr val="74AA9C"/>
                </a:solidFill>
                <a:effectLst/>
                <a:latin typeface="Times New Roman" panose="02020603050405020304" pitchFamily="18" charset="0"/>
                <a:ea typeface="楷体" panose="02010609060101010101" pitchFamily="49" charset="-122"/>
                <a:cs typeface="Times New Roman" panose="02020603050405020304" pitchFamily="18" charset="0"/>
              </a:rPr>
              <a:t>Borsboom</a:t>
            </a:r>
            <a:r>
              <a:rPr lang="en-US" altLang="zh-TW" kern="100" dirty="0">
                <a:solidFill>
                  <a:srgbClr val="74AA9C"/>
                </a:solidFill>
                <a:effectLst/>
                <a:latin typeface="Times New Roman" panose="02020603050405020304" pitchFamily="18" charset="0"/>
                <a:ea typeface="楷体" panose="02010609060101010101" pitchFamily="49" charset="-122"/>
                <a:cs typeface="Times New Roman" panose="02020603050405020304" pitchFamily="18" charset="0"/>
              </a:rPr>
              <a:t> </a:t>
            </a:r>
            <a:r>
              <a:rPr lang="en-US" altLang="zh-CN" kern="100" dirty="0">
                <a:solidFill>
                  <a:srgbClr val="74AA9C"/>
                </a:solidFill>
                <a:effectLst/>
                <a:latin typeface="Times New Roman" panose="02020603050405020304" pitchFamily="18" charset="0"/>
                <a:ea typeface="楷体" panose="02010609060101010101" pitchFamily="49" charset="-122"/>
                <a:cs typeface="Times New Roman" panose="02020603050405020304" pitchFamily="18" charset="0"/>
              </a:rPr>
              <a:t>et al.(2011)</a:t>
            </a:r>
            <a:r>
              <a:rPr lang="en-US" altLang="zh-CN" kern="100" dirty="0">
                <a:solidFill>
                  <a:srgbClr val="74AA9C"/>
                </a:solidFill>
                <a:latin typeface="Times New Roman" panose="02020603050405020304" pitchFamily="18" charset="0"/>
                <a:ea typeface="楷体" panose="02010609060101010101" pitchFamily="49" charset="-122"/>
                <a:cs typeface="Times New Roman" panose="02020603050405020304" pitchFamily="18" charset="0"/>
              </a:rPr>
              <a:t> </a:t>
            </a:r>
            <a:r>
              <a:rPr lang="en-US" altLang="zh-CN" kern="100" dirty="0">
                <a:latin typeface="Times New Roman" panose="02020603050405020304" pitchFamily="18" charset="0"/>
                <a:ea typeface="楷体" panose="02010609060101010101" pitchFamily="49" charset="-122"/>
                <a:cs typeface="Times New Roman" panose="02020603050405020304" pitchFamily="18" charset="0"/>
              </a:rPr>
              <a:t>generated a symptom-level overlap network in DSM-IV-TR</a:t>
            </a:r>
            <a:r>
              <a:rPr lang="zh-CN" altLang="zh-TW" kern="100" dirty="0">
                <a:latin typeface="Times New Roman" panose="02020603050405020304" pitchFamily="18" charset="0"/>
                <a:ea typeface="楷体" panose="02010609060101010101" pitchFamily="49" charset="-122"/>
                <a:cs typeface="Times New Roman" panose="02020603050405020304" pitchFamily="18" charset="0"/>
              </a:rPr>
              <a:t>，</a:t>
            </a:r>
            <a:endParaRPr lang="en-US" altLang="zh-CN" kern="1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buFont typeface="+mj-lt"/>
              <a:buAutoNum type="arabicPeriod"/>
            </a:pPr>
            <a:r>
              <a:rPr lang="en-US" altLang="zh-TW" kern="100" dirty="0">
                <a:solidFill>
                  <a:srgbClr val="74AA9C"/>
                </a:solidFill>
                <a:effectLst/>
                <a:latin typeface="Times New Roman" panose="02020603050405020304" pitchFamily="18" charset="0"/>
                <a:ea typeface="楷体" panose="02010609060101010101" pitchFamily="49" charset="-122"/>
                <a:cs typeface="Times New Roman" panose="02020603050405020304" pitchFamily="18" charset="0"/>
              </a:rPr>
              <a:t>Tio </a:t>
            </a:r>
            <a:r>
              <a:rPr lang="en-US" altLang="zh-CN" kern="100" dirty="0">
                <a:solidFill>
                  <a:srgbClr val="74AA9C"/>
                </a:solidFill>
                <a:latin typeface="Times New Roman" panose="02020603050405020304" pitchFamily="18" charset="0"/>
                <a:ea typeface="楷体" panose="02010609060101010101" pitchFamily="49" charset="-122"/>
                <a:cs typeface="Times New Roman" panose="02020603050405020304" pitchFamily="18" charset="0"/>
              </a:rPr>
              <a:t>et al.(2016) </a:t>
            </a:r>
            <a:r>
              <a:rPr lang="en-US" altLang="zh-CN" kern="100" dirty="0">
                <a:latin typeface="Times New Roman" panose="02020603050405020304" pitchFamily="18" charset="0"/>
                <a:ea typeface="楷体" panose="02010609060101010101" pitchFamily="49" charset="-122"/>
                <a:cs typeface="Times New Roman" panose="02020603050405020304" pitchFamily="18" charset="0"/>
              </a:rPr>
              <a:t>used the same method to examine symptom-level overlap in ICD-10</a:t>
            </a:r>
          </a:p>
          <a:p>
            <a:pPr marL="800100" lvl="1" indent="-342900">
              <a:buFont typeface="+mj-lt"/>
              <a:buAutoNum type="arabicPeriod"/>
            </a:pPr>
            <a:r>
              <a:rPr lang="en-US" altLang="zh-TW" kern="100" dirty="0">
                <a:solidFill>
                  <a:srgbClr val="74AA9C"/>
                </a:solidFill>
                <a:effectLst/>
                <a:latin typeface="Times New Roman" panose="02020603050405020304" pitchFamily="18" charset="0"/>
                <a:ea typeface="楷体" panose="02010609060101010101" pitchFamily="49" charset="-122"/>
                <a:cs typeface="Times New Roman" panose="02020603050405020304" pitchFamily="18" charset="0"/>
              </a:rPr>
              <a:t>Forbes (2023) </a:t>
            </a:r>
            <a:r>
              <a:rPr lang="en-US" altLang="zh-CN" kern="100" dirty="0">
                <a:latin typeface="Times New Roman" panose="02020603050405020304" pitchFamily="18" charset="0"/>
                <a:ea typeface="楷体" panose="02010609060101010101" pitchFamily="49" charset="-122"/>
                <a:cs typeface="Times New Roman" panose="02020603050405020304" pitchFamily="18" charset="0"/>
              </a:rPr>
              <a:t>examined whether symptoms in DSM-5 are only due to comorbidity or correlation between diseases, or whether they do indeed have distinctive manifestations in certain diseases.</a:t>
            </a:r>
          </a:p>
        </p:txBody>
      </p:sp>
    </p:spTree>
    <p:extLst>
      <p:ext uri="{BB962C8B-B14F-4D97-AF65-F5344CB8AC3E}">
        <p14:creationId xmlns:p14="http://schemas.microsoft.com/office/powerpoint/2010/main" val="583296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79408" y="0"/>
            <a:ext cx="3212592" cy="6858000"/>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6000" dirty="0"/>
              <a:t>DSM - 5</a:t>
            </a:r>
            <a:endParaRPr lang="zh-TW" altLang="en-US" sz="6000" dirty="0"/>
          </a:p>
        </p:txBody>
      </p:sp>
      <p:sp>
        <p:nvSpPr>
          <p:cNvPr id="9" name="矩形 8"/>
          <p:cNvSpPr/>
          <p:nvPr/>
        </p:nvSpPr>
        <p:spPr>
          <a:xfrm>
            <a:off x="0" y="6291072"/>
            <a:ext cx="1054608"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矩形 5"/>
          <p:cNvSpPr/>
          <p:nvPr/>
        </p:nvSpPr>
        <p:spPr>
          <a:xfrm>
            <a:off x="527304" y="1859339"/>
            <a:ext cx="8071945" cy="3170099"/>
          </a:xfrm>
          <a:prstGeom prst="rect">
            <a:avLst/>
          </a:prstGeom>
        </p:spPr>
        <p:txBody>
          <a:bodyPr wrap="square">
            <a:spAutoFit/>
          </a:bodyPr>
          <a:lstStyle/>
          <a:p>
            <a:pPr marL="285750" indent="-285750">
              <a:buFont typeface="Wingdings" panose="05000000000000000000" pitchFamily="2" charset="2"/>
              <a:buChar char="n"/>
            </a:pPr>
            <a:r>
              <a:rPr lang="en-US" altLang="zh-CN" sz="2000" b="1" dirty="0">
                <a:latin typeface="Times New Roman" panose="02020603050405020304" pitchFamily="18" charset="0"/>
                <a:ea typeface="楷体" panose="02010609060101010101" pitchFamily="49" charset="-122"/>
                <a:cs typeface="Times New Roman" panose="02020603050405020304" pitchFamily="18" charset="0"/>
              </a:rPr>
              <a:t>This study uses a descriptive approach to address several questions:</a:t>
            </a:r>
          </a:p>
          <a:p>
            <a:pPr marL="285750" indent="-285750">
              <a:buFont typeface="Wingdings" panose="05000000000000000000" pitchFamily="2" charset="2"/>
              <a:buChar char="n"/>
            </a:pPr>
            <a:endParaRPr lang="en-US" altLang="zh-CN" dirty="0">
              <a:effectLst/>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How many different symptoms make up the hundreds of diagnostic criteria defined in DSM-5?</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To what extent do these symptoms overlap within and across diagnostic categories?</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What are the prominent patterns of symptom overlap between different diagnostic categories?</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Are there any diagnostic categories that are more likely to exhibit symptom overlap than others?</a:t>
            </a:r>
          </a:p>
          <a:p>
            <a:pPr marL="800100" lvl="1" indent="-342900">
              <a:buFont typeface="+mj-lt"/>
              <a:buAutoNum type="arabicPeriod"/>
            </a:pPr>
            <a:r>
              <a:rPr lang="en-US" altLang="zh-CN" dirty="0">
                <a:latin typeface="Times New Roman" panose="02020603050405020304" pitchFamily="18" charset="0"/>
                <a:ea typeface="楷体" panose="02010609060101010101" pitchFamily="49" charset="-122"/>
                <a:cs typeface="Times New Roman" panose="02020603050405020304" pitchFamily="18" charset="0"/>
              </a:rPr>
              <a:t>Which symptoms are most repeated across different diagnostic categories?</a:t>
            </a:r>
          </a:p>
        </p:txBody>
      </p:sp>
      <p:sp>
        <p:nvSpPr>
          <p:cNvPr id="7" name="矩形 6"/>
          <p:cNvSpPr/>
          <p:nvPr/>
        </p:nvSpPr>
        <p:spPr>
          <a:xfrm>
            <a:off x="0" y="0"/>
            <a:ext cx="3941064" cy="566928"/>
          </a:xfrm>
          <a:prstGeom prst="rect">
            <a:avLst/>
          </a:prstGeom>
          <a:gradFill flip="none" rotWithShape="1">
            <a:gsLst>
              <a:gs pos="0">
                <a:srgbClr val="005B70"/>
              </a:gs>
              <a:gs pos="100000">
                <a:srgbClr val="74AA9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600" b="1" dirty="0">
                <a:latin typeface="Times New Roman" panose="02020603050405020304" pitchFamily="18" charset="0"/>
                <a:cs typeface="Times New Roman" panose="02020603050405020304" pitchFamily="18" charset="0"/>
              </a:rPr>
              <a:t>Introduction </a:t>
            </a:r>
            <a:endParaRPr lang="zh-TW" altLang="en-US" sz="3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491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05B70"/>
            </a:gs>
            <a:gs pos="100000">
              <a:srgbClr val="74AA9C"/>
            </a:gs>
          </a:gsLst>
          <a:lin ang="2700000" scaled="1"/>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6D3B5EA-A72E-E318-77A6-F7C0AEE9100A}"/>
              </a:ext>
            </a:extLst>
          </p:cNvPr>
          <p:cNvSpPr txBox="1"/>
          <p:nvPr/>
        </p:nvSpPr>
        <p:spPr>
          <a:xfrm>
            <a:off x="2421565" y="2921168"/>
            <a:ext cx="2852184" cy="1015663"/>
          </a:xfrm>
          <a:prstGeom prst="rect">
            <a:avLst/>
          </a:prstGeom>
          <a:noFill/>
        </p:spPr>
        <p:txBody>
          <a:bodyPr wrap="square">
            <a:spAutoFit/>
          </a:bodyPr>
          <a:lstStyle/>
          <a:p>
            <a:r>
              <a:rPr lang="en-US" altLang="zh-CN" sz="6000" b="1" dirty="0">
                <a:solidFill>
                  <a:schemeClr val="bg1"/>
                </a:solidFill>
                <a:latin typeface="Times New Roman" panose="02020603050405020304" pitchFamily="18" charset="0"/>
                <a:cs typeface="Times New Roman" panose="02020603050405020304" pitchFamily="18" charset="0"/>
              </a:rPr>
              <a:t>Method</a:t>
            </a:r>
            <a:endParaRPr lang="zh-TW" altLang="en-US" sz="60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318153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1547</TotalTime>
  <Words>4038</Words>
  <Application>Microsoft Office PowerPoint</Application>
  <PresentationFormat>宽屏</PresentationFormat>
  <Paragraphs>313</Paragraphs>
  <Slides>36</Slides>
  <Notes>28</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36</vt:i4>
      </vt:variant>
    </vt:vector>
  </HeadingPairs>
  <TitlesOfParts>
    <vt:vector size="44" baseType="lpstr">
      <vt:lpstr>Söhne</vt:lpstr>
      <vt:lpstr>楷体</vt:lpstr>
      <vt:lpstr>Arial</vt:lpstr>
      <vt:lpstr>Calibri</vt:lpstr>
      <vt:lpstr>Calibri Light</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帐户</dc:creator>
  <cp:lastModifiedBy>MengZhen Hu</cp:lastModifiedBy>
  <cp:revision>58</cp:revision>
  <dcterms:created xsi:type="dcterms:W3CDTF">2023-03-31T07:27:35Z</dcterms:created>
  <dcterms:modified xsi:type="dcterms:W3CDTF">2023-04-11T12:50:36Z</dcterms:modified>
</cp:coreProperties>
</file>

<file path=docProps/thumbnail.jpeg>
</file>